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439" r:id="rId3"/>
    <p:sldId id="264" r:id="rId4"/>
    <p:sldId id="265" r:id="rId5"/>
    <p:sldId id="267" r:id="rId6"/>
    <p:sldId id="268" r:id="rId7"/>
    <p:sldId id="495" r:id="rId8"/>
    <p:sldId id="463" r:id="rId9"/>
    <p:sldId id="320" r:id="rId10"/>
    <p:sldId id="494" r:id="rId11"/>
    <p:sldId id="459" r:id="rId12"/>
    <p:sldId id="321" r:id="rId13"/>
    <p:sldId id="427" r:id="rId14"/>
    <p:sldId id="324" r:id="rId15"/>
    <p:sldId id="477" r:id="rId16"/>
    <p:sldId id="327" r:id="rId17"/>
    <p:sldId id="467" r:id="rId18"/>
    <p:sldId id="478" r:id="rId19"/>
    <p:sldId id="492" r:id="rId20"/>
    <p:sldId id="466" r:id="rId21"/>
    <p:sldId id="326" r:id="rId22"/>
    <p:sldId id="479" r:id="rId23"/>
    <p:sldId id="475" r:id="rId24"/>
    <p:sldId id="483" r:id="rId25"/>
    <p:sldId id="491" r:id="rId26"/>
    <p:sldId id="487" r:id="rId27"/>
    <p:sldId id="486" r:id="rId28"/>
    <p:sldId id="496" r:id="rId29"/>
    <p:sldId id="488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7" r:id="rId40"/>
    <p:sldId id="493" r:id="rId41"/>
    <p:sldId id="470" r:id="rId42"/>
    <p:sldId id="4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6F"/>
    <a:srgbClr val="7FA3D2"/>
    <a:srgbClr val="FF0000"/>
    <a:srgbClr val="949494"/>
    <a:srgbClr val="A1A1A1"/>
    <a:srgbClr val="B9B9B8"/>
    <a:srgbClr val="252E35"/>
    <a:srgbClr val="01B11E"/>
    <a:srgbClr val="DC0000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3" autoAdjust="0"/>
    <p:restoredTop sz="94813"/>
  </p:normalViewPr>
  <p:slideViewPr>
    <p:cSldViewPr snapToGrid="0" showGuides="1">
      <p:cViewPr varScale="1">
        <p:scale>
          <a:sx n="84" d="100"/>
          <a:sy n="84" d="100"/>
        </p:scale>
        <p:origin x="200" y="8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1287 24575,'10'-5'0,"5"-4"0,-4 3 0,4-4 0,-4 4 0,-1-4 0,1 9 0,-6-8 0,5 8 0,-5-9 0,6 4 0,-1 1 0,1-5 0,-1 9 0,0-8 0,1 7 0,-1-7 0,1 8 0,-1-9 0,0 5 0,0-1 0,1 2 0,-1-1 0,0 4 0,1-9 0,-1 9 0,0-8 0,0 8 0,0-3 0,0 4 0,-4-5 0,3 4 0,-3-4 0,4 5 0,0-5 0,1 4 0,-1-3 0,0-1 0,0 4 0,-1-3 0,2 4 0,-2 0 0,2 0 0,-1 0 0,0 0 0,0 0 0,1 0 0,-1 0 0,-4-5 0,3 4 0,-3-4 0,4 5 0,0 0 0,0 0 0,0 0 0,1 0 0,-2 0 0,2 0 0,-1 0 0,0 0 0,0 0 0,0 0 0,1 0 0,-1 0 0,-4-5 0,7 4 0,-7-3 0,9-1 0,-5 4 0,0-3 0,-5-1 0,4 4 0,-3-9 0,4 9 0,-4-8 0,3 8 0,-4-8 0,5 7 0,-4-7 0,3 8 0,-3-8 0,-1 3 0,5 0 0,-9-3 0,8 3 0,-3-4 0,-1-1 0,4 5 0,-8-3 0,9 3 0,-5-4 0,1-1 0,3 6 0,-8-4 0,8 3 0,-3-5 0,4 1 0,0 0 0,-4-1 0,2 6 0,-2-5 0,0 5 0,3-1 0,-8-4 0,9 5 0,-5-1 0,1-4 0,3 9 0,-3-8 0,5 8 0,-1-9 0,0 4 0,1-4 0,-1 4 0,0-3 0,0 8 0,1-8 0,-1 7 0,1-7 0,-1 8 0,6-9 0,-4 9 0,4-4 0,-6 0 0,0 4 0,1-4 0,-1 0 0,1 4 0,-1-4 0,0 5 0,1 0 0,-1 0 0,1 0 0,5 0 0,-5 0 0,5 0 0,-5 0 0,-1 0 0,0 0 0,1 0 0,-1-4 0,0 3 0,1-4 0,-1 5 0,0 0 0,0 0 0,0 0 0,1 0 0,-1 0 0,0 0 0,0 0 0,0 0 0,0 0 0,0 0 0,1 0 0,-1 0 0,0 0 0,0 0 0,0 0 0,-1 0 0,1 0 0,0 0 0,0 0 0,1 0 0,-1 0 0,0 0 0,1 0 0,-1-5 0,0 4 0,0-3 0,1-1 0,-1 4 0,1-8 0,-1 8 0,-4-9 0,3 9 0,-3-8 0,4 7 0,1-7 0,-1 8 0,-4-9 0,3 5 0,-3-1 0,4-4 0,1 5 0,-1-1 0,0-4 0,1 9 0,-1-8 0,1 3 0,-1-4 0,0 4 0,0-3 0,0 8 0,1-9 0,-1 4 0,1 0 0,-1-3 0,0 3 0,1-4 0,-1-1 0,0 1 0,0 4 0,1-3 0,-1 8 0,1-9 0,-1 5 0,0-1 0,0-3 0,1 3 0,-1 0 0,0-3 0,0 3 0,1 0 0,-1-3 0,0 8 0,-4-8 0,3 8 0,-3-9 0,4 9 0,1-8 0,-1 8 0,0-8 0,0 8 0,0-8 0,0 8 0,0-8 0,0 8 0,0-8 0,0 8 0,0-4 0,0 5 0,-5-4 0,5 2 0,-5-2 0,6 4 0,-1 0 0,0-5 0,-1 4 0,1-4 0,0 5 0,0 0 0,0 0 0,-1 0 0,1 0 0,0 0 0,0 0 0,1 0 0,-1 0 0,0 0 0,0 0 0,1 0 0,-1 0 0,0 0 0,1 0 0,-1 0 0,0 0 0,1 0 0,-1 0 0,0 0 0,0 0 0,1 0 0,-1 0 0,0 0 0,0 0 0,0 0 0,1 0 0,-1 0 0,0 0 0,1 0 0,-1 0 0,0 0 0,1 0 0,-1 0 0,1 0 0,-1 0 0,0 0 0,1 0 0,-1 0 0,1 0 0,-1 0 0,0 0 0,1 0 0,-1 0 0,1 0 0,-1 0 0,0-5 0,1 4 0,-1-3 0,0-1 0,1 4 0,-1-3 0,0 4 0,0-5 0,0 4 0,0-8 0,0 8 0,0-8 0,0 8 0,0-8 0,0 8 0,-1-8 0,2 8 0,-2-8 0,1 4 0,0-1 0,-5-3 0,4 8 0,-4-8 0,5 8 0,0-4 0,-5 1 0,4 3 0,-3-8 0,4 7 0,0-2 0,0 4 0,-5-5 0,4 4 0,-3-3 0,4-1 0,1 4 0,-2-3 0,2 4 0,-1-5 0,0 4 0,0-4 0,0 0 0,0 4 0,0-3 0,1 4 0,-1 0 0,-5-5 0,5 4 0,-5-4 0,6 5 0,-1 0 0,-1 0 0,1 0 0,-1 0 0,1 0 0,0 0 0,1 0 0,-1 0 0,0 0 0,0 0 0,-4-4 0,3-2 0,-2-16 0,4 2 0,-4 1 0,-2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1:24.340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1287 24575,'10'-5'0,"5"-4"0,-4 3 0,4-4 0,-4 4 0,-1-4 0,1 9 0,-6-8 0,5 8 0,-5-9 0,6 4 0,-1 1 0,1-5 0,-1 9 0,0-8 0,1 7 0,-1-7 0,1 8 0,-1-9 0,0 5 0,0-1 0,1 2 0,-1-1 0,0 4 0,1-9 0,-1 9 0,0-8 0,0 8 0,0-3 0,0 4 0,-4-5 0,3 4 0,-3-4 0,4 5 0,0-5 0,1 4 0,-1-3 0,0-1 0,0 4 0,-1-3 0,2 4 0,-2 0 0,2 0 0,-1 0 0,0 0 0,0 0 0,1 0 0,-1 0 0,-4-5 0,3 4 0,-3-4 0,4 5 0,0 0 0,0 0 0,0 0 0,1 0 0,-2 0 0,2 0 0,-1 0 0,0 0 0,0 0 0,0 0 0,1 0 0,-1 0 0,-4-5 0,7 4 0,-7-3 0,9-1 0,-5 4 0,0-3 0,-5-1 0,4 4 0,-3-9 0,4 9 0,-4-8 0,3 8 0,-4-8 0,5 7 0,-4-7 0,3 8 0,-3-8 0,-1 3 0,5 0 0,-9-3 0,8 3 0,-3-4 0,-1-1 0,4 5 0,-8-3 0,9 3 0,-5-4 0,1-1 0,3 6 0,-8-4 0,8 3 0,-3-5 0,4 1 0,0 0 0,-4-1 0,2 6 0,-2-5 0,0 5 0,3-1 0,-8-4 0,9 5 0,-5-1 0,1-4 0,3 9 0,-3-8 0,5 8 0,-1-9 0,0 4 0,1-4 0,-1 4 0,0-3 0,0 8 0,1-8 0,-1 7 0,1-7 0,-1 8 0,6-9 0,-4 9 0,4-4 0,-6 0 0,0 4 0,1-4 0,-1 0 0,1 4 0,-1-4 0,0 5 0,1 0 0,-1 0 0,1 0 0,5 0 0,-5 0 0,5 0 0,-5 0 0,-1 0 0,0 0 0,1 0 0,-1-4 0,0 3 0,1-4 0,-1 5 0,0 0 0,0 0 0,0 0 0,1 0 0,-1 0 0,0 0 0,0 0 0,0 0 0,0 0 0,0 0 0,1 0 0,-1 0 0,0 0 0,0 0 0,0 0 0,-1 0 0,1 0 0,0 0 0,0 0 0,1 0 0,-1 0 0,0 0 0,1 0 0,-1-5 0,0 4 0,0-3 0,1-1 0,-1 4 0,1-8 0,-1 8 0,-4-9 0,3 9 0,-3-8 0,4 7 0,1-7 0,-1 8 0,-4-9 0,3 5 0,-3-1 0,4-4 0,1 5 0,-1-1 0,0-4 0,1 9 0,-1-8 0,1 3 0,-1-4 0,0 4 0,0-3 0,0 8 0,1-9 0,-1 4 0,1 0 0,-1-3 0,0 3 0,1-4 0,-1-1 0,0 1 0,0 4 0,1-3 0,-1 8 0,1-9 0,-1 5 0,0-1 0,0-3 0,1 3 0,-1 0 0,0-3 0,0 3 0,1 0 0,-1-3 0,0 8 0,-4-8 0,3 8 0,-3-9 0,4 9 0,1-8 0,-1 8 0,0-8 0,0 8 0,0-8 0,0 8 0,0-8 0,0 8 0,0-8 0,0 8 0,0-4 0,0 5 0,-5-4 0,5 2 0,-5-2 0,6 4 0,-1 0 0,0-5 0,-1 4 0,1-4 0,0 5 0,0 0 0,0 0 0,-1 0 0,1 0 0,0 0 0,0 0 0,1 0 0,-1 0 0,0 0 0,0 0 0,1 0 0,-1 0 0,0 0 0,1 0 0,-1 0 0,0 0 0,1 0 0,-1 0 0,0 0 0,0 0 0,1 0 0,-1 0 0,0 0 0,0 0 0,0 0 0,1 0 0,-1 0 0,0 0 0,1 0 0,-1 0 0,0 0 0,1 0 0,-1 0 0,1 0 0,-1 0 0,0 0 0,1 0 0,-1 0 0,1 0 0,-1 0 0,0 0 0,1 0 0,-1 0 0,1 0 0,-1 0 0,0-5 0,1 4 0,-1-3 0,0-1 0,1 4 0,-1-3 0,0 4 0,0-5 0,0 4 0,0-8 0,0 8 0,0-8 0,0 8 0,0-8 0,0 8 0,-1-8 0,2 8 0,-2-8 0,1 4 0,0-1 0,-5-3 0,4 8 0,-4-8 0,5 8 0,0-4 0,-5 1 0,4 3 0,-3-8 0,4 7 0,0-2 0,0 4 0,-5-5 0,4 4 0,-3-3 0,4-1 0,1 4 0,-2-3 0,2 4 0,-1-5 0,0 4 0,0-4 0,0 0 0,0 4 0,0-3 0,1 4 0,-1 0 0,-5-5 0,5 4 0,-5-4 0,6 5 0,-1 0 0,-1 0 0,1 0 0,-1 0 0,1 0 0,0 0 0,1 0 0,-1 0 0,0 0 0,0 0 0,-4-4 0,3-2 0,-2-16 0,4 2 0,-4 1 0,-2 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39:45.915"/>
    </inkml:context>
    <inkml:brush xml:id="br0">
      <inkml:brushProperty name="width" value="0.1" units="cm"/>
      <inkml:brushProperty name="height" value="0.1" units="cm"/>
      <inkml:brushProperty name="color" value="#904008"/>
    </inkml:brush>
  </inkml:definitions>
  <inkml:trace contextRef="#ctx0" brushRef="#br0">1 1 24575,'13'0'0,"18"0"0,-17 0 0,14 0 0,-19 0 0,0 0 0,1 0 0,-1 0 0,0 0 0,1 0 0,-1 0 0,0 0 0,-4 4 0,3-3 0,-3 6 0,4-6 0,0 7 0,0-7 0,-5 7 0,4-7 0,-7 7 0,7-3 0,-7 4 0,7-4 0,-7 3 0,3-3 0,-1 0 0,-2 3 0,3-3 0,0 1 0,-3 2 0,4-3 0,-1 0 0,-3 3 0,3-3 0,0 4 0,-3 0 0,3 0 0,0-4 0,-3 4 0,7-4 0,-7 4 0,3 0 0,0 0 0,-3 0 0,3 0 0,0 0 0,-3 1 0,4-1 0,-1-4 0,-3 3 0,3-3 0,-4 5 0,4-1 0,-3 0 0,3 0 0,-4 0 0,5-3 0,-4 2 0,3-3 0,0 0 0,-3 4 0,7-4 0,-7 4 0,3 1 0,1-1 0,0 0 0,4 0 0,0 0 0,-4 0 0,3-4 0,-3 4 0,4-4 0,0 0 0,0 3 0,0-3 0,0 3 0,0-3 0,-4 3 0,3-7 0,-2 3 0,3 1 0,0 0 0,0 0 0,0 3 0,-3-3 0,2 0 0,-3 3 0,5-2 0,-1-1 0,0 3 0,1-7 0,-1 8 0,0-4 0,1 0 0,-1 3 0,0-7 0,1 8 0,-1-8 0,0 7 0,1-3 0,-1 0 0,1 4 0,-1-4 0,0 0 0,-4 3 0,4-7 0,-4 8 0,4-4 0,0 4 0,1 0 0,-1-4 0,0 3 0,-4-2 0,4-1 0,-8 3 0,7-3 0,-3 4 0,0 1 0,3-5 0,-7 3 0,8-3 0,-4 0 0,0 4 0,3-4 0,-7 4 0,8-4 0,-8 4 0,3-4 0,0 4 0,-3 1 0,7-1 0,-7 0 0,7 0 0,-7 1 0,3-1 0,0 0 0,-3 1 0,4-1 0,-1 5 0,-3-3 0,4 3 0,-1-4 0,-3 4 0,3-3 0,0 3 0,-2 1 0,2-5 0,-4 4 0,0 1 0,4-5 0,-3 10 0,3-10 0,0 5 0,-3-1 0,3-3 0,-4 3 0,5-4 0,-4-1 0,3 5 0,-4-3 0,4 3 0,-3-4 0,3-1 0,-4 4 0,4-2 0,-3 2 0,3-3 0,-4-1 0,0 0 0,5 1 0,-4-1 0,3 0 0,-4 1 0,0-1 0,4 0 0,-3 1 0,3-1 0,0 0 0,-3 0 0,7-4 0,-7 3 0,3-3 0,0 0 0,-2 4 0,6-8 0,-7 7 0,7-3 0,-3 5 0,5-5 0,-1 3 0,0-3 0,-3 5 0,2-1 0,-3 0 0,5 1 0,-1-1 0,0 0 0,1-3 0,-1 2 0,0-3 0,1 5 0,-1-1 0,0-4 0,1 3 0,-1-2 0,0-1 0,1 3 0,-1-3 0,0 5 0,1-1 0,-1 0 0,-4 0 0,3-4 0,-3 4 0,1-4 0,2 4 0,-3 1 0,4-1 0,-4 0 0,3 0 0,-3 0 0,0 1 0,3-1 0,-2 0 0,-1 0 0,-1 1 0,0-1 0,1 0 0,0 1 0,4-1 0,-8 0 0,7 1 0,-3-1 0,1 0 0,2 1 0,-7-1 0,8 5 0,-8-3 0,8 3 0,-8-4 0,7-1 0,-7 0 0,7 1 0,-7-1 0,8 0 0,-8 1 0,3-1 0,0 1 0,-3-1 0,3 0 0,0 1 0,-3-1 0,8 0 0,-4 6 0,1-5 0,2 14 0,-2-12 0,-1 6 0,4-3 0,-8-5 0,7 5 0,-7-6 0,4 5 0,-1-3 0,-3 3 0,3-4 0,1 4 0,-4-3 0,8 8 0,-8-8 0,4 8 0,-1-8 0,-3 8 0,7-8 0,-7 8 0,3-8 0,1 8 0,-4-8 0,4 8 0,-1-8 0,-3 3 0,3 1 0,0-5 0,1 5 0,1-6 0,-2 5 0,0-3 0,1 3 0,0-4 0,4 4 0,-8-3 0,8 3 0,-4-4 0,0-1 0,4 0 0,-4 1 0,0-1 0,3 0 0,-2 1 0,-1-1 0,3 0 0,-3 1 0,1-1 0,6 5 0,-10-4 0,11-1 0,-12 0 0,7-4 0,-3 0 0,0 3 0,-1-2 0,1-1 0,0 3 0,0-3 0,3 1 0,-7 2 0,8-7 0,-8 7 0,7-7 0,-3 8 0,4-4 0,0 4 0,0-1 0,0 1 0,0-4 0,-4 3 0,3-7 0,-3 7 0,4-7 0,-4 7 0,4-7 0,-8 8 0,7-4 0,-3 0 0,0 3 0,3-7 0,-7 7 0,8-7 0,-8 7 0,7-7 0,-7 8 0,7-8 0,-3 7 0,4-7 0,-4 7 0,3-7 0,-3 3 0,4-4 0,0 0 0,0 0 0,0 0 0,1 0 0,-1 4 0,0-3 0,0 3 0,1-4 0,4 0 0,-3 5 0,8-4 0,-8 3 0,3-4 0,-4 0 0,-1 0 0,5 4 0,-3-2 0,3 2 0,-4-4 0,-1 0 0,0 4 0,1-3 0,-1 4 0,0-2 0,0-2 0,-1 7 0,1-7 0,-4 7 0,3-7 0,-7 7 0,7-7 0,-7 7 0,7-7 0,-7 8 0,7-8 0,-7 7 0,7-7 0,-7 7 0,7-3 0,-3 4 0,0 1 0,3-6 0,-7 5 0,7-4 0,-7 4 0,8-3 0,-8 2 0,7-3 0,-3 4 0,0 1 0,4-1 0,-8 0 0,7 1 0,-7-1 0,7 1 0,-2-1 0,-1 0 0,-1 1 0,0-1 0,1 0 0,0 1 0,4-1 0,-8 0 0,7 1 0,-7-1 0,7 0 0,-6 1 0,6-1 0,-7 0 0,7 1 0,-7-1 0,3 1 0,1-5 0,-4 3 0,3-3 0,0 5 0,-3-1 0,3 0 0,0 1 0,-3-1 0,8 0 0,-8 1 0,7-1 0,-7 0 0,3 1 0,0-1 0,-3 1 0,8-1 0,-8 0 0,7 1 0,-7-1 0,7 0 0,-7 1 0,4-1 0,-1 0 0,1 6 0,1-5 0,2 5 0,-7-1 0,8 2 0,-3-1 0,-1 5 0,4-9 0,-4 8 0,0-3 0,4-1 0,-3 5 0,4-5 0,0 6 0,-4 0 0,3-6 0,-4 5 0,1-10 0,2 5 0,-7-6 0,8 1 0,-8-1 0,7 0 0,-7 1 0,7-5 0,-7 3 0,8-3 0,-4 1 0,4 2 0,0-7 0,0 7 0,1-7 0,-1 3 0,0-4 0,1 0 0,-1 5 0,1-4 0,-1 3 0,0-4 0,1 0 0,-1 0 0,0 0 0,1 0 0,-1 4 0,0-3 0,1 3 0,-1-4 0,0 0 0,0 0 0,0 0 0,0 0 0,1 0 0,-1 0 0,0 0 0,0 0 0,1 0 0,-1 0 0,0 0 0,1 0 0,-1 0 0,0 0 0,0 0 0,0 0 0,0 4 0,0-3 0,0 3 0,1 0 0,-1-3 0,0 7 0,0-7 0,1 8 0,-1-4 0,0 4 0,0-4 0,-4 3 0,3-7 0,-7 7 0,7-7 0,-7 7 0,8-7 0,-8 8 0,7-8 0,-7 7 0,3-3 0,1 0 0,-4 4 0,7-4 0,-7 4 0,7 0 0,-7 1 0,7-5 0,-7 3 0,3-11 0,-4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52:0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24575,'0'-11'0,"0"-1"0,0 5 0,0-3 0,2 6 0,0-4 0,2 1 0,1-2 0,-3 2 0,3-4 0,-3 5 0,3-5 0,-1 4 0,0-2 0,1 0 0,-1 0 0,1 0 0,-1 2 0,3-1 0,-3 1 0,3-2 0,-3 0 0,3-3 0,-2 2 0,2-1 0,0 2 0,-2 2 0,1-2 0,-2 5 0,3-5 0,-3 2 0,3 0 0,-3 1 0,2 0 0,-1 1 0,3 1 0,-3 0 0,3 1 0,-3-1 0,3 0 0,-1-1 0,6-1 0,-3 3 0,3-3 0,-4 3 0,0-1 0,0 1 0,0-1 0,0 1 0,3 1 0,-3-2 0,6 1 0,-6 1 0,3-3 0,-3 5 0,-2-2 0,1 0 0,-3 1 0,3-1 0,-3 2 0,3 0 0,-3 0 0,3 0 0,-3 0 0,3 0 0,-3 0 0,1 0 0,0 0 0,-1 0 0,1 0 0,-2 0 0,3 0 0,-3 0 0,5 0 0,-5 0 0,3 0 0,-1 2 0,-2-1 0,3 3 0,-1-4 0,-1 4 0,1-4 0,-2 4 0,2-2 0,-1 0 0,3 2 0,-3-1 0,1-1 0,-2 2 0,0-4 0,0 4 0,0-2 0,0 0 0,0 2 0,1-4 0,-1 4 0,0-2 0,0 1 0,0 0 0,0 0 0,0-1 0,0 3 0,0-2 0,0 3 0,-2-2 0,2-2 0,-4 2 0,4-2 0,-3 2 0,2-2 0,-2 2 0,2-4 0,-2 4 0,2-2 0,-1 2 0,0 0 0,2-2 0,-2 1 0,0 0 0,2-1 0,-2 1 0,2 0 0,0 0 0,0 2 0,0-2 0,0 0 0,-2 0 0,2-2 0,-4 2 0,4-1 0,-2 1 0,0 0 0,2 0 0,-2 1 0,2 0 0,0 0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September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F590B2-6B07-40F9-AE16-F7230D946784}" type="datetime4">
              <a:rPr lang="en-US" smtClean="0"/>
              <a:t>September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Road 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jpe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50.emf"/><Relationship Id="rId5" Type="http://schemas.openxmlformats.org/officeDocument/2006/relationships/image" Target="../media/image30.png"/><Relationship Id="rId10" Type="http://schemas.openxmlformats.org/officeDocument/2006/relationships/image" Target="../media/image49.emf"/><Relationship Id="rId4" Type="http://schemas.openxmlformats.org/officeDocument/2006/relationships/image" Target="../media/image32.png"/><Relationship Id="rId9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5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60.emf"/><Relationship Id="rId5" Type="http://schemas.openxmlformats.org/officeDocument/2006/relationships/image" Target="../media/image55.png"/><Relationship Id="rId10" Type="http://schemas.openxmlformats.org/officeDocument/2006/relationships/image" Target="../media/image59.emf"/><Relationship Id="rId4" Type="http://schemas.openxmlformats.org/officeDocument/2006/relationships/image" Target="../media/image540.png"/><Relationship Id="rId9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3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39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emf"/><Relationship Id="rId7" Type="http://schemas.openxmlformats.org/officeDocument/2006/relationships/image" Target="../media/image39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4.wdp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microsoft.com/office/2007/relationships/hdphoto" Target="../media/hdphoto5.wdp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customXml" Target="../ink/ink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microsoft.com/office/2007/relationships/hdphoto" Target="../media/hdphoto7.wdp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customXml" Target="../ink/ink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41" y="2222090"/>
            <a:ext cx="10972800" cy="141875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Attentional Amplification in Losses:</a:t>
            </a:r>
            <a:br>
              <a:rPr lang="en-US" sz="4400" dirty="0"/>
            </a:br>
            <a:r>
              <a:rPr lang="en-US" sz="4400" dirty="0"/>
              <a:t>an </a:t>
            </a:r>
            <a:r>
              <a:rPr lang="en-US" sz="4400" dirty="0" err="1"/>
              <a:t>aDDM</a:t>
            </a:r>
            <a:r>
              <a:rPr lang="en-US" sz="4400" dirty="0"/>
              <a:t> Puzzle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41" y="4374357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Brenden Eum</a:t>
            </a:r>
          </a:p>
          <a:p>
            <a:pPr algn="l"/>
            <a:r>
              <a:rPr lang="en-US" dirty="0"/>
              <a:t>Stephen Gonzalez</a:t>
            </a:r>
          </a:p>
          <a:p>
            <a:pPr algn="l"/>
            <a:r>
              <a:rPr lang="en-US" dirty="0"/>
              <a:t>Antonio Rangel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343-328A-193F-BA6B-8B2FB73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0EDC-FC46-4EE9-B4C0-095E4F6B16E1}" type="datetime4">
              <a:rPr lang="en-US" smtClean="0"/>
              <a:t>September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The NOMIS Foundation">
            <a:extLst>
              <a:ext uri="{FF2B5EF4-FFF2-40B4-BE49-F238E27FC236}">
                <a16:creationId xmlns:a16="http://schemas.microsoft.com/office/drawing/2014/main" id="{8952BFDE-D7C5-D2B8-D73D-36E26A23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844" y="992005"/>
            <a:ext cx="2239156" cy="9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anqiao and Chrissy Chen Institute logo">
            <a:extLst>
              <a:ext uri="{FF2B5EF4-FFF2-40B4-BE49-F238E27FC236}">
                <a16:creationId xmlns:a16="http://schemas.microsoft.com/office/drawing/2014/main" id="{1028F8CC-30D4-809F-602A-6DD37F39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196214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37" y="2294191"/>
                <a:ext cx="181707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6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0" y="2294191"/>
                <a:ext cx="189914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2EFB56E-EF93-3B9F-412D-A39795489E77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If attentional discounting persists in choices between losses (i.e.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),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then fixating on one option should push the value of the other option up towards 0. </a:t>
                </a:r>
              </a:p>
              <a:p>
                <a:pPr algn="ctr"/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(i.e. </a:t>
                </a:r>
                <a:r>
                  <a:rPr lang="en-US" sz="2200" dirty="0" err="1">
                    <a:solidFill>
                      <a:schemeClr val="accent6">
                        <a:lumMod val="50000"/>
                      </a:schemeClr>
                    </a:solidFill>
                  </a:rPr>
                  <a:t>Nonfixated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option should seem </a:t>
                </a:r>
                <a:r>
                  <a:rPr lang="en-US" sz="2200" b="1" u="sng" dirty="0">
                    <a:solidFill>
                      <a:schemeClr val="accent6">
                        <a:lumMod val="50000"/>
                      </a:schemeClr>
                    </a:solidFill>
                  </a:rPr>
                  <a:t>better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 than it actually is.)</a:t>
                </a:r>
              </a:p>
            </p:txBody>
          </p:sp>
        </mc:Choice>
        <mc:Fallback>
          <p:sp>
            <p:nvSpPr>
              <p:cNvPr id="7" name="Rectangle: Rounded Corners 8">
                <a:extLst>
                  <a:ext uri="{FF2B5EF4-FFF2-40B4-BE49-F238E27FC236}">
                    <a16:creationId xmlns:a16="http://schemas.microsoft.com/office/drawing/2014/main" id="{CAB7AFFE-D04B-D34F-50F4-79ACF1C3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FE5F4F-C436-B4DB-5969-B351423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1241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6567975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35797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98532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2" y="2032002"/>
                <a:ext cx="103836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Last fix. right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189218" y="1804955"/>
              <a:ext cx="214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2197008" y="1843349"/>
            <a:ext cx="3427018" cy="3164952"/>
            <a:chOff x="6517244" y="1804955"/>
            <a:chExt cx="3427018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427018" cy="2461656"/>
              <a:chOff x="6479144" y="1984376"/>
              <a:chExt cx="3427018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888822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33974" y="4076700"/>
                <a:ext cx="30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2117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800"/>
                  </a:solidFill>
                </a:rPr>
                <a:t>Net Fixation Bias</a:t>
              </a:r>
            </a:p>
          </p:txBody>
        </p:sp>
      </p:grp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4356B13-1D90-178B-EEBC-5B2BDCDF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2A2B-3EB8-A017-AFFF-3F3C188D86F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8449319" y="255036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1CE2F-5F21-5AD9-5E81-7AF92B5EB31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6946776" y="359176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1438A2-871E-F522-C9D3-F2117F72AFB2}"/>
              </a:ext>
            </a:extLst>
          </p:cNvPr>
          <p:cNvSpPr/>
          <p:nvPr/>
        </p:nvSpPr>
        <p:spPr>
          <a:xfrm>
            <a:off x="6946776" y="2566242"/>
            <a:ext cx="3009900" cy="2047875"/>
          </a:xfrm>
          <a:custGeom>
            <a:avLst/>
            <a:gdLst>
              <a:gd name="connsiteX0" fmla="*/ 0 w 3019425"/>
              <a:gd name="connsiteY0" fmla="*/ 2076450 h 2076450"/>
              <a:gd name="connsiteX1" fmla="*/ 981075 w 3019425"/>
              <a:gd name="connsiteY1" fmla="*/ 1447800 h 2076450"/>
              <a:gd name="connsiteX2" fmla="*/ 1657350 w 3019425"/>
              <a:gd name="connsiteY2" fmla="*/ 361950 h 2076450"/>
              <a:gd name="connsiteX3" fmla="*/ 3019425 w 3019425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2076450">
                <a:moveTo>
                  <a:pt x="0" y="2076450"/>
                </a:moveTo>
                <a:cubicBezTo>
                  <a:pt x="352425" y="1905000"/>
                  <a:pt x="704850" y="1733550"/>
                  <a:pt x="981075" y="1447800"/>
                </a:cubicBezTo>
                <a:cubicBezTo>
                  <a:pt x="1257300" y="1162050"/>
                  <a:pt x="1317625" y="603250"/>
                  <a:pt x="1657350" y="361950"/>
                </a:cubicBezTo>
                <a:cubicBezTo>
                  <a:pt x="1997075" y="120650"/>
                  <a:pt x="2508250" y="60325"/>
                  <a:pt x="3019425" y="0"/>
                </a:cubicBezTo>
              </a:path>
            </a:pathLst>
          </a:custGeom>
          <a:noFill/>
          <a:ln w="381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95C198-2F83-D20A-4541-E165E63EEEE7}"/>
              </a:ext>
            </a:extLst>
          </p:cNvPr>
          <p:cNvSpPr/>
          <p:nvPr/>
        </p:nvSpPr>
        <p:spPr>
          <a:xfrm>
            <a:off x="6951588" y="2566242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1AD29-838F-E2A9-10E0-254E6732B926}"/>
              </a:ext>
            </a:extLst>
          </p:cNvPr>
          <p:cNvSpPr txBox="1"/>
          <p:nvPr/>
        </p:nvSpPr>
        <p:spPr>
          <a:xfrm rot="16200000">
            <a:off x="5968073" y="3407102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3C2A-4D66-939F-9485-5670AC0E99DF}"/>
              </a:ext>
            </a:extLst>
          </p:cNvPr>
          <p:cNvSpPr/>
          <p:nvPr/>
        </p:nvSpPr>
        <p:spPr>
          <a:xfrm>
            <a:off x="6946776" y="255036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AB017-980C-5D7B-62FE-4655B23D0405}"/>
              </a:ext>
            </a:extLst>
          </p:cNvPr>
          <p:cNvSpPr txBox="1"/>
          <p:nvPr/>
        </p:nvSpPr>
        <p:spPr>
          <a:xfrm>
            <a:off x="7208059" y="4649042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Rating - Right Rating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A0A10-0B71-2138-EB4D-7B8DB9B2550F}"/>
              </a:ext>
            </a:extLst>
          </p:cNvPr>
          <p:cNvSpPr txBox="1"/>
          <p:nvPr/>
        </p:nvSpPr>
        <p:spPr>
          <a:xfrm>
            <a:off x="7383394" y="1847072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Last Fixation Bias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ABCD3-EBDD-BF35-BD7A-476D0407A4F4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4096378" y="2556718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C5633-DA99-4B85-671E-5D44C4B8ABA2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2593835" y="3598118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E01BD3-9942-25D4-DFC7-764A2EBFD373}"/>
              </a:ext>
            </a:extLst>
          </p:cNvPr>
          <p:cNvSpPr txBox="1"/>
          <p:nvPr/>
        </p:nvSpPr>
        <p:spPr>
          <a:xfrm rot="16200000">
            <a:off x="1650398" y="3413452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A198A-378F-B62D-B244-81C322037F40}"/>
              </a:ext>
            </a:extLst>
          </p:cNvPr>
          <p:cNvSpPr txBox="1"/>
          <p:nvPr/>
        </p:nvSpPr>
        <p:spPr>
          <a:xfrm>
            <a:off x="2560284" y="4649042"/>
            <a:ext cx="30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Time Advantage Left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7B378C-1C75-A5CD-4EA2-465562536506}"/>
              </a:ext>
            </a:extLst>
          </p:cNvPr>
          <p:cNvSpPr/>
          <p:nvPr/>
        </p:nvSpPr>
        <p:spPr>
          <a:xfrm>
            <a:off x="2597010" y="3048842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B8C38-C99F-9119-C580-F5E92D6CBCDC}"/>
              </a:ext>
            </a:extLst>
          </p:cNvPr>
          <p:cNvSpPr/>
          <p:nvPr/>
        </p:nvSpPr>
        <p:spPr>
          <a:xfrm>
            <a:off x="2593835" y="2556718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0D1829-035D-75E4-7A01-164DD027E29C}"/>
              </a:ext>
            </a:extLst>
          </p:cNvPr>
          <p:cNvSpPr txBox="1"/>
          <p:nvPr/>
        </p:nvSpPr>
        <p:spPr>
          <a:xfrm>
            <a:off x="3157819" y="1853422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Net Fixation Bias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62726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56E3D-E36F-2FB8-0469-51ACA00D62A3}"/>
              </a:ext>
            </a:extLst>
          </p:cNvPr>
          <p:cNvCxnSpPr>
            <a:cxnSpLocks/>
          </p:cNvCxnSpPr>
          <p:nvPr/>
        </p:nvCxnSpPr>
        <p:spPr>
          <a:xfrm>
            <a:off x="7042026" y="2728167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C30AF-0594-2205-2DEB-88183A3CDD57}"/>
              </a:ext>
            </a:extLst>
          </p:cNvPr>
          <p:cNvCxnSpPr>
            <a:cxnSpLocks/>
          </p:cNvCxnSpPr>
          <p:nvPr/>
        </p:nvCxnSpPr>
        <p:spPr>
          <a:xfrm>
            <a:off x="7042026" y="3078594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D6D6E-E2A6-3298-D692-7BE9BF98AD94}"/>
              </a:ext>
            </a:extLst>
          </p:cNvPr>
          <p:cNvSpPr txBox="1"/>
          <p:nvPr/>
        </p:nvSpPr>
        <p:spPr>
          <a:xfrm>
            <a:off x="7410948" y="2597994"/>
            <a:ext cx="1038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Last fix. right</a:t>
            </a:r>
          </a:p>
          <a:p>
            <a:endParaRPr lang="en-US" sz="1100" dirty="0"/>
          </a:p>
          <a:p>
            <a:r>
              <a:rPr lang="en-US" sz="1100" dirty="0"/>
              <a:t>Last fix. left 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824757B-4751-3E71-0238-EC3ED059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9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AADC8-36FD-F66B-ECB7-263DA646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010C8-4F8E-782F-812E-ACDCDE2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DFECBB-CF82-F2BC-10AE-2F71594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52" y="470631"/>
            <a:ext cx="2783213" cy="54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36FF965-5C05-74BD-E094-35F26AD8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31" y="1470327"/>
            <a:ext cx="6302645" cy="34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BD638-2E6F-2339-7370-EE8E6E7B9208}"/>
              </a:ext>
            </a:extLst>
          </p:cNvPr>
          <p:cNvSpPr txBox="1"/>
          <p:nvPr/>
        </p:nvSpPr>
        <p:spPr>
          <a:xfrm>
            <a:off x="7670449" y="6185098"/>
            <a:ext cx="4549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The Center for Community Solutions, Cleveland, Ohio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DF6ECD-60BA-A29C-09D5-9C0FBB22B23C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0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2036423" y="857833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C5884A-9392-20D3-9A9A-67EDCBFBAD5D}"/>
              </a:ext>
            </a:extLst>
          </p:cNvPr>
          <p:cNvSpPr txBox="1"/>
          <p:nvPr/>
        </p:nvSpPr>
        <p:spPr>
          <a:xfrm>
            <a:off x="0" y="0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#1: “Dots”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N=35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400 trials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6FCFFA9-53BF-7A37-25CC-10A44480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Psychometrics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/>
          </a:p>
        </p:txBody>
      </p:sp>
      <p:pic>
        <p:nvPicPr>
          <p:cNvPr id="23" name="Picture 2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84DAD90-8B15-55BA-EE06-8138DB4EB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44" y="2057400"/>
            <a:ext cx="3657600" cy="2743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632A01-5660-1390-C494-C83CA601DFC2}"/>
              </a:ext>
            </a:extLst>
          </p:cNvPr>
          <p:cNvGrpSpPr/>
          <p:nvPr/>
        </p:nvGrpSpPr>
        <p:grpSpPr>
          <a:xfrm>
            <a:off x="136256" y="2057400"/>
            <a:ext cx="3657600" cy="2743200"/>
            <a:chOff x="136256" y="2057400"/>
            <a:chExt cx="3657600" cy="2743200"/>
          </a:xfrm>
        </p:grpSpPr>
        <p:pic>
          <p:nvPicPr>
            <p:cNvPr id="19" name="Picture 18" descr="A picture containing text, diagram, plot, screenshot&#10;&#10;Description automatically generated">
              <a:extLst>
                <a:ext uri="{FF2B5EF4-FFF2-40B4-BE49-F238E27FC236}">
                  <a16:creationId xmlns:a16="http://schemas.microsoft.com/office/drawing/2014/main" id="{73F2D73D-3453-EFC5-DD19-13CFE6EB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56" y="2057400"/>
              <a:ext cx="3657600" cy="2743200"/>
            </a:xfrm>
            <a:prstGeom prst="rect">
              <a:avLst/>
            </a:prstGeom>
          </p:spPr>
        </p:pic>
        <p:pic>
          <p:nvPicPr>
            <p:cNvPr id="24" name="Picture 23" descr="A picture containing text, diagram, plot, screenshot&#10;&#10;Description automatically generated">
              <a:extLst>
                <a:ext uri="{FF2B5EF4-FFF2-40B4-BE49-F238E27FC236}">
                  <a16:creationId xmlns:a16="http://schemas.microsoft.com/office/drawing/2014/main" id="{D1F848AB-D69F-BAB7-D5F2-AAA1C21B7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5" t="7080" r="59331" b="74870"/>
            <a:stretch/>
          </p:blipFill>
          <p:spPr>
            <a:xfrm>
              <a:off x="750277" y="2227385"/>
              <a:ext cx="914400" cy="679621"/>
            </a:xfrm>
            <a:prstGeom prst="rect">
              <a:avLst/>
            </a:prstGeom>
          </p:spPr>
        </p:pic>
      </p:grpSp>
      <p:pic>
        <p:nvPicPr>
          <p:cNvPr id="21" name="Picture 20" descr="A picture containing text, screenshot, child art&#10;&#10;Description automatically generated">
            <a:extLst>
              <a:ext uri="{FF2B5EF4-FFF2-40B4-BE49-F238E27FC236}">
                <a16:creationId xmlns:a16="http://schemas.microsoft.com/office/drawing/2014/main" id="{92835522-4C5C-A221-59CB-282B4B0F8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57400"/>
            <a:ext cx="3657600" cy="274320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C492F3D-6331-8F69-9D0F-D0C5093E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2912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D81E-E8A7-047F-C631-837F03C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Fixation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 dirty="0"/>
          </a:p>
        </p:txBody>
      </p:sp>
      <p:pic>
        <p:nvPicPr>
          <p:cNvPr id="12" name="Picture 11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73A18668-83D5-13AD-36CF-ED62AF767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229958"/>
            <a:ext cx="3657600" cy="2743200"/>
          </a:xfrm>
          <a:prstGeom prst="rect">
            <a:avLst/>
          </a:prstGeom>
        </p:spPr>
      </p:pic>
      <p:pic>
        <p:nvPicPr>
          <p:cNvPr id="14" name="Picture 13" descr="A picture containing plot, text, diagram, line&#10;&#10;Description automatically generated">
            <a:extLst>
              <a:ext uri="{FF2B5EF4-FFF2-40B4-BE49-F238E27FC236}">
                <a16:creationId xmlns:a16="http://schemas.microsoft.com/office/drawing/2014/main" id="{E4871AA4-6168-CEFB-AB67-84B1B7DD8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10" y="2221979"/>
            <a:ext cx="3657600" cy="2743200"/>
          </a:xfrm>
          <a:prstGeom prst="rect">
            <a:avLst/>
          </a:prstGeom>
        </p:spPr>
      </p:pic>
      <p:pic>
        <p:nvPicPr>
          <p:cNvPr id="6" name="Picture 5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69F69EC6-BDD2-4BF1-C255-1B880928D6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5" t="7080" r="59331" b="74870"/>
          <a:stretch/>
        </p:blipFill>
        <p:spPr>
          <a:xfrm>
            <a:off x="2180492" y="2391508"/>
            <a:ext cx="914400" cy="679621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BF325AC-2C78-8044-5CBF-54E0FF00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813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F13FA637-4967-3901-4D28-ACA854C1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DE773F3-CEA4-A6B7-CC89-F26231496F0A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34" name="Picture 33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D5E67C8B-6132-24A7-C64F-BA76C09C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E5F01F-71F4-9953-C258-9708F0FAB1CA}"/>
                </a:ext>
              </a:extLst>
            </p:cNvPr>
            <p:cNvSpPr/>
            <p:nvPr/>
          </p:nvSpPr>
          <p:spPr>
            <a:xfrm>
              <a:off x="2192215" y="2684585"/>
              <a:ext cx="644770" cy="653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close-up of a graph&#10;&#10;Description automatically generated">
              <a:extLst>
                <a:ext uri="{FF2B5EF4-FFF2-40B4-BE49-F238E27FC236}">
                  <a16:creationId xmlns:a16="http://schemas.microsoft.com/office/drawing/2014/main" id="{6FEAE76F-6A0A-9FA1-4459-2458363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6187510-72B9-21EB-F1F0-6CFDBCC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8B52CCBF-1E90-CD3B-BDC2-BA499376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EA5AD95B-0A8F-D55A-D4CC-3EC0C867E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0" b="54303"/>
          <a:stretch/>
        </p:blipFill>
        <p:spPr>
          <a:xfrm>
            <a:off x="2144790" y="2239154"/>
            <a:ext cx="775708" cy="1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73AC6F48-6883-A9FC-9774-75573E6D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90" y="2057400"/>
            <a:ext cx="3657600" cy="2743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D46412-17D0-3A38-ADCA-0641EC9B2A6B}"/>
              </a:ext>
            </a:extLst>
          </p:cNvPr>
          <p:cNvGrpSpPr/>
          <p:nvPr/>
        </p:nvGrpSpPr>
        <p:grpSpPr>
          <a:xfrm>
            <a:off x="6946410" y="2057400"/>
            <a:ext cx="3657600" cy="2743200"/>
            <a:chOff x="1587990" y="2221979"/>
            <a:chExt cx="3657600" cy="2743200"/>
          </a:xfrm>
        </p:grpSpPr>
        <p:pic>
          <p:nvPicPr>
            <p:cNvPr id="4" name="Picture 3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74DD98C7-4A75-36F4-53E1-01A7FA66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BE165D-0907-2600-5D89-145654BD400C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C6FAA4-5CE1-C3D4-2FB7-75CF65CA946B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close-up of a graph&#10;&#10;Description automatically generated">
              <a:extLst>
                <a:ext uri="{FF2B5EF4-FFF2-40B4-BE49-F238E27FC236}">
                  <a16:creationId xmlns:a16="http://schemas.microsoft.com/office/drawing/2014/main" id="{635F33CC-8733-E722-966B-2E21B426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59E5DF-89AB-8026-C505-C8019401D85E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C274C5-1088-7F31-E57E-DFF0D90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9005EA-2CAD-95D2-F630-01F4600AB173}"/>
              </a:ext>
            </a:extLst>
          </p:cNvPr>
          <p:cNvSpPr txBox="1">
            <a:spLocks/>
          </p:cNvSpPr>
          <p:nvPr/>
        </p:nvSpPr>
        <p:spPr>
          <a:xfrm>
            <a:off x="633358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Do NOT Flip!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B5FD5BDC-09B1-0557-06A3-7C0CDDEB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480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41785-A159-C15C-4EC5-CE2CB899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ED4D1-5F0B-3393-8986-E14CCC8A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F139A-FAD0-979F-6C41-96CD8E5F7FF7}"/>
              </a:ext>
            </a:extLst>
          </p:cNvPr>
          <p:cNvSpPr txBox="1"/>
          <p:nvPr/>
        </p:nvSpPr>
        <p:spPr>
          <a:xfrm>
            <a:off x="6858000" y="6185896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Thinking boy from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F2E40B-7656-E5BB-CB62-1B80A1E6C737}"/>
              </a:ext>
            </a:extLst>
          </p:cNvPr>
          <p:cNvGrpSpPr/>
          <p:nvPr/>
        </p:nvGrpSpPr>
        <p:grpSpPr>
          <a:xfrm>
            <a:off x="2246599" y="821996"/>
            <a:ext cx="7698802" cy="5178150"/>
            <a:chOff x="2246599" y="764243"/>
            <a:chExt cx="7698802" cy="5178150"/>
          </a:xfrm>
        </p:grpSpPr>
        <p:pic>
          <p:nvPicPr>
            <p:cNvPr id="5" name="Picture 4" descr="A picture containing light, red, traffic light, dark">
              <a:extLst>
                <a:ext uri="{FF2B5EF4-FFF2-40B4-BE49-F238E27FC236}">
                  <a16:creationId xmlns:a16="http://schemas.microsoft.com/office/drawing/2014/main" id="{622B368E-166B-88D8-D68C-01B1C989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159" y="764243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B0BF6193-9CE0-62B2-BD28-2EA3F373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801" y="764243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4167AE-8510-78F4-8547-941E0747C394}"/>
                </a:ext>
              </a:extLst>
            </p:cNvPr>
            <p:cNvGrpSpPr/>
            <p:nvPr/>
          </p:nvGrpSpPr>
          <p:grpSpPr>
            <a:xfrm>
              <a:off x="5436470" y="4311383"/>
              <a:ext cx="1319060" cy="1631010"/>
              <a:chOff x="603850" y="3919593"/>
              <a:chExt cx="1627641" cy="1932831"/>
            </a:xfrm>
          </p:grpSpPr>
          <p:pic>
            <p:nvPicPr>
              <p:cNvPr id="10" name="Picture 9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DFF82C24-D61D-BAAD-2035-DC3F18AF1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603850" y="3919593"/>
                <a:ext cx="1444312" cy="179540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DCD1E2-3797-2ABA-A87A-D5DBEADD994E}"/>
                  </a:ext>
                </a:extLst>
              </p:cNvPr>
              <p:cNvSpPr/>
              <p:nvPr/>
            </p:nvSpPr>
            <p:spPr>
              <a:xfrm>
                <a:off x="1813581" y="5234411"/>
                <a:ext cx="417910" cy="6180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Cloud Callout 12">
              <a:extLst>
                <a:ext uri="{FF2B5EF4-FFF2-40B4-BE49-F238E27FC236}">
                  <a16:creationId xmlns:a16="http://schemas.microsoft.com/office/drawing/2014/main" id="{934C18F4-7AAC-40BA-4228-45D4E9F02998}"/>
                </a:ext>
              </a:extLst>
            </p:cNvPr>
            <p:cNvSpPr/>
            <p:nvPr/>
          </p:nvSpPr>
          <p:spPr>
            <a:xfrm>
              <a:off x="7068959" y="2622010"/>
              <a:ext cx="2876442" cy="1713002"/>
            </a:xfrm>
            <a:prstGeom prst="cloudCallout">
              <a:avLst>
                <a:gd name="adj1" fmla="val -65089"/>
                <a:gd name="adj2" fmla="val 60407"/>
              </a:avLst>
            </a:prstGeom>
            <a:solidFill>
              <a:schemeClr val="bg1"/>
            </a:solidFill>
            <a:ln w="57150">
              <a:solidFill>
                <a:srgbClr val="D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white</a:t>
              </a:r>
            </a:p>
          </p:txBody>
        </p:sp>
        <p:sp>
          <p:nvSpPr>
            <p:cNvPr id="15" name="Cloud Callout 14">
              <a:extLst>
                <a:ext uri="{FF2B5EF4-FFF2-40B4-BE49-F238E27FC236}">
                  <a16:creationId xmlns:a16="http://schemas.microsoft.com/office/drawing/2014/main" id="{09D462B5-0E50-D194-0D72-C8A0160465ED}"/>
                </a:ext>
              </a:extLst>
            </p:cNvPr>
            <p:cNvSpPr/>
            <p:nvPr/>
          </p:nvSpPr>
          <p:spPr>
            <a:xfrm>
              <a:off x="2246599" y="2622010"/>
              <a:ext cx="2876442" cy="1713002"/>
            </a:xfrm>
            <a:prstGeom prst="cloudCallout">
              <a:avLst>
                <a:gd name="adj1" fmla="val 59574"/>
                <a:gd name="adj2" fmla="val 57267"/>
              </a:avLst>
            </a:prstGeom>
            <a:solidFill>
              <a:schemeClr val="bg1"/>
            </a:solidFill>
            <a:ln w="57150">
              <a:solidFill>
                <a:srgbClr val="01B1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Count green</a:t>
              </a:r>
            </a:p>
          </p:txBody>
        </p:sp>
      </p:grp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BF31D4F-77A7-3A5B-EABB-5A0E744C297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0EE1E-6737-EAB7-E2A3-2992B655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640F3B-5B6B-4DA7-C2C0-70B3037ACEA5}"/>
              </a:ext>
            </a:extLst>
          </p:cNvPr>
          <p:cNvGrpSpPr/>
          <p:nvPr/>
        </p:nvGrpSpPr>
        <p:grpSpPr>
          <a:xfrm>
            <a:off x="1230196" y="893002"/>
            <a:ext cx="10458434" cy="5447132"/>
            <a:chOff x="1523905" y="705434"/>
            <a:chExt cx="10458434" cy="544713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705434"/>
              <a:ext cx="3501796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882386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797909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835766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3989490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374100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541817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4984933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∈(1,6)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733" y="4984933"/>
                  <a:ext cx="221204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3846"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9399211" y="4984933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478479" y="578323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  <p:pic>
          <p:nvPicPr>
            <p:cNvPr id="14" name="Picture 13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C561DF2C-2276-A10D-E8A7-E29C4AED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325" y="1048187"/>
              <a:ext cx="2954856" cy="1600547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Picture 15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E46B4EBE-B9DD-4061-462C-FFD4D4B1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46" y="318538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E2C764A3-42BC-EED6-86B2-C0987C95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1040078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127C3E85-09F9-8D76-C547-38326791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124" y="3200376"/>
              <a:ext cx="2954215" cy="16002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BA07FA-35A1-7BBC-0A40-0367B950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05" y="2310886"/>
              <a:ext cx="2110154" cy="1143000"/>
            </a:xfrm>
            <a:prstGeom prst="rect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42AAE-7D94-7D99-3745-C6C804488A97}"/>
              </a:ext>
            </a:extLst>
          </p:cNvPr>
          <p:cNvSpPr txBox="1"/>
          <p:nvPr/>
        </p:nvSpPr>
        <p:spPr>
          <a:xfrm>
            <a:off x="0" y="0"/>
            <a:ext cx="43220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#2: “Numeric”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N=26</a:t>
            </a: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340 trials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8FB09-1F96-716E-DBA3-4B1A0393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40358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/>
          </a:p>
        </p:txBody>
      </p:sp>
      <p:pic>
        <p:nvPicPr>
          <p:cNvPr id="19" name="Picture 18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73F2D73D-3453-EFC5-DD19-13CFE6EBE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04" y="820943"/>
            <a:ext cx="3657600" cy="2743200"/>
          </a:xfrm>
          <a:prstGeom prst="rect">
            <a:avLst/>
          </a:prstGeom>
        </p:spPr>
      </p:pic>
      <p:pic>
        <p:nvPicPr>
          <p:cNvPr id="21" name="Picture 20" descr="A picture containing text, screenshot, child art&#10;&#10;Description automatically generated">
            <a:extLst>
              <a:ext uri="{FF2B5EF4-FFF2-40B4-BE49-F238E27FC236}">
                <a16:creationId xmlns:a16="http://schemas.microsoft.com/office/drawing/2014/main" id="{92835522-4C5C-A221-59CB-282B4B0F8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04" y="820943"/>
            <a:ext cx="3657600" cy="2743200"/>
          </a:xfrm>
          <a:prstGeom prst="rect">
            <a:avLst/>
          </a:prstGeom>
        </p:spPr>
      </p:pic>
      <p:pic>
        <p:nvPicPr>
          <p:cNvPr id="23" name="Picture 2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84DAD90-8B15-55BA-EE06-8138DB4E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20" y="820943"/>
            <a:ext cx="3657600" cy="2743200"/>
          </a:xfrm>
          <a:prstGeom prst="rect">
            <a:avLst/>
          </a:prstGeom>
        </p:spPr>
      </p:pic>
      <p:pic>
        <p:nvPicPr>
          <p:cNvPr id="24" name="Picture 23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1F848AB-D69F-BAB7-D5F2-AAA1C21B7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299" r="57875" b="70068"/>
          <a:stretch/>
        </p:blipFill>
        <p:spPr>
          <a:xfrm>
            <a:off x="1965056" y="991463"/>
            <a:ext cx="839045" cy="67281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8BF69DD-2D55-FE77-12AF-2BD2F4DA2429}"/>
              </a:ext>
            </a:extLst>
          </p:cNvPr>
          <p:cNvGrpSpPr/>
          <p:nvPr/>
        </p:nvGrpSpPr>
        <p:grpSpPr>
          <a:xfrm>
            <a:off x="94860" y="1694697"/>
            <a:ext cx="1145399" cy="995692"/>
            <a:chOff x="94860" y="1378283"/>
            <a:chExt cx="1145399" cy="995692"/>
          </a:xfrm>
        </p:grpSpPr>
        <p:pic>
          <p:nvPicPr>
            <p:cNvPr id="5" name="Picture 4" descr="A picture containing green, light, traffic light">
              <a:extLst>
                <a:ext uri="{FF2B5EF4-FFF2-40B4-BE49-F238E27FC236}">
                  <a16:creationId xmlns:a16="http://schemas.microsoft.com/office/drawing/2014/main" id="{00335486-9898-33CD-0842-FE2657AF1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0" y="1378283"/>
              <a:ext cx="950976" cy="687940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6" name="Picture 5" descr="A picture containing light, red, traffic light, dark">
              <a:extLst>
                <a:ext uri="{FF2B5EF4-FFF2-40B4-BE49-F238E27FC236}">
                  <a16:creationId xmlns:a16="http://schemas.microsoft.com/office/drawing/2014/main" id="{5A38D3D1-9C43-615C-1C13-CB197DCB5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1" y="1688175"/>
              <a:ext cx="948018" cy="6858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5EDCB8-462F-54B8-442C-4E6086801601}"/>
              </a:ext>
            </a:extLst>
          </p:cNvPr>
          <p:cNvGrpSpPr/>
          <p:nvPr/>
        </p:nvGrpSpPr>
        <p:grpSpPr>
          <a:xfrm>
            <a:off x="94860" y="4700972"/>
            <a:ext cx="1130400" cy="733533"/>
            <a:chOff x="85550" y="3433036"/>
            <a:chExt cx="1130400" cy="733533"/>
          </a:xfrm>
        </p:grpSpPr>
        <p:pic>
          <p:nvPicPr>
            <p:cNvPr id="10" name="Picture 9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BDB96C96-72F7-7BB1-0F66-057CF61F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0" y="3433036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1" name="Picture 10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2F6B625E-0FD5-4C91-20CF-8F7BAEEB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0" y="3671269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D4B323C-D6BD-CA61-5B02-EA6028BA5F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04" y="3848538"/>
            <a:ext cx="3662172" cy="2441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863963-6397-C5B8-2577-DF71C327EE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04" y="3848538"/>
            <a:ext cx="36576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E31FBE-0655-DF39-1C66-890B9390E2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20" y="3848538"/>
            <a:ext cx="3657600" cy="24384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A6C2BC-5CC9-3710-9E06-1F8E54B5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19553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D81E-E8A7-047F-C631-837F03C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Fixation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 dirty="0"/>
          </a:p>
        </p:txBody>
      </p:sp>
      <p:pic>
        <p:nvPicPr>
          <p:cNvPr id="12" name="Picture 11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73A18668-83D5-13AD-36CF-ED62AF767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46" y="1019068"/>
            <a:ext cx="3657600" cy="2743200"/>
          </a:xfrm>
          <a:prstGeom prst="rect">
            <a:avLst/>
          </a:prstGeom>
        </p:spPr>
      </p:pic>
      <p:pic>
        <p:nvPicPr>
          <p:cNvPr id="14" name="Picture 13" descr="A picture containing plot, text, diagram, line&#10;&#10;Description automatically generated">
            <a:extLst>
              <a:ext uri="{FF2B5EF4-FFF2-40B4-BE49-F238E27FC236}">
                <a16:creationId xmlns:a16="http://schemas.microsoft.com/office/drawing/2014/main" id="{E4871AA4-6168-CEFB-AB67-84B1B7DD8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87" y="1019068"/>
            <a:ext cx="3657600" cy="2743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3C2DF1-7A0B-81A0-D8B7-3EF097C9DD6E}"/>
              </a:ext>
            </a:extLst>
          </p:cNvPr>
          <p:cNvGrpSpPr/>
          <p:nvPr/>
        </p:nvGrpSpPr>
        <p:grpSpPr>
          <a:xfrm>
            <a:off x="94860" y="1892822"/>
            <a:ext cx="1145399" cy="995692"/>
            <a:chOff x="94860" y="1378283"/>
            <a:chExt cx="1145399" cy="995692"/>
          </a:xfrm>
        </p:grpSpPr>
        <p:pic>
          <p:nvPicPr>
            <p:cNvPr id="6" name="Picture 5" descr="A picture containing green, light, traffic light">
              <a:extLst>
                <a:ext uri="{FF2B5EF4-FFF2-40B4-BE49-F238E27FC236}">
                  <a16:creationId xmlns:a16="http://schemas.microsoft.com/office/drawing/2014/main" id="{1F2161A9-3FDE-300E-4107-DD96615E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0" y="1378283"/>
              <a:ext cx="950976" cy="687940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7" name="Picture 6" descr="A picture containing light, red, traffic light, dark">
              <a:extLst>
                <a:ext uri="{FF2B5EF4-FFF2-40B4-BE49-F238E27FC236}">
                  <a16:creationId xmlns:a16="http://schemas.microsoft.com/office/drawing/2014/main" id="{C6CE9EF2-98EE-72C0-0877-835056FB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1" y="1688175"/>
              <a:ext cx="948018" cy="6858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90740-1604-DB12-3FEE-A8AFC34C2CA9}"/>
              </a:ext>
            </a:extLst>
          </p:cNvPr>
          <p:cNvGrpSpPr/>
          <p:nvPr/>
        </p:nvGrpSpPr>
        <p:grpSpPr>
          <a:xfrm>
            <a:off x="94860" y="4616221"/>
            <a:ext cx="1130400" cy="733533"/>
            <a:chOff x="85550" y="3433036"/>
            <a:chExt cx="1130400" cy="733533"/>
          </a:xfrm>
        </p:grpSpPr>
        <p:pic>
          <p:nvPicPr>
            <p:cNvPr id="9" name="Picture 8" descr="A screenshot of a black screen&#10;&#10;Description automatically generated">
              <a:extLst>
                <a:ext uri="{FF2B5EF4-FFF2-40B4-BE49-F238E27FC236}">
                  <a16:creationId xmlns:a16="http://schemas.microsoft.com/office/drawing/2014/main" id="{EE93821B-9CE5-2F9A-3708-BA92B409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0" y="3433036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0" name="Picture 9" descr="A screen shot of numbers and symbols&#10;&#10;Description automatically generated">
              <a:extLst>
                <a:ext uri="{FF2B5EF4-FFF2-40B4-BE49-F238E27FC236}">
                  <a16:creationId xmlns:a16="http://schemas.microsoft.com/office/drawing/2014/main" id="{5C852F09-291E-8504-53D6-B74BB2ED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0" y="3671269"/>
              <a:ext cx="914400" cy="495300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E6A44A3-9C5B-A592-B16E-EFC8BC5BC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46" y="3763787"/>
            <a:ext cx="3657600" cy="243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2848F1-715B-671F-EE94-83DE49BAD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87" y="3763787"/>
            <a:ext cx="3657600" cy="2438400"/>
          </a:xfrm>
          <a:prstGeom prst="rect">
            <a:avLst/>
          </a:prstGeom>
        </p:spPr>
      </p:pic>
      <p:pic>
        <p:nvPicPr>
          <p:cNvPr id="17" name="Picture 16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29F1E39E-1872-A021-8B7F-F85CD89D05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299" r="57875" b="70068"/>
          <a:stretch/>
        </p:blipFill>
        <p:spPr>
          <a:xfrm>
            <a:off x="3224230" y="1220003"/>
            <a:ext cx="839045" cy="672819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42EA2C2-904F-E724-7802-A78ABBC5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66573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848FB9-AD8A-6151-BB90-B30E48C1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6F948-4536-BD11-675A-0F80917C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369456-7B32-5234-85DA-0079BB4F0185}"/>
              </a:ext>
            </a:extLst>
          </p:cNvPr>
          <p:cNvGrpSpPr/>
          <p:nvPr/>
        </p:nvGrpSpPr>
        <p:grpSpPr>
          <a:xfrm>
            <a:off x="120919" y="289718"/>
            <a:ext cx="4553713" cy="3291840"/>
            <a:chOff x="120919" y="289718"/>
            <a:chExt cx="4553713" cy="32918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013CEE-1843-7B81-E13C-CAF459409258}"/>
                </a:ext>
              </a:extLst>
            </p:cNvPr>
            <p:cNvSpPr/>
            <p:nvPr/>
          </p:nvSpPr>
          <p:spPr>
            <a:xfrm>
              <a:off x="120919" y="289718"/>
              <a:ext cx="4553712" cy="32918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CB6FC-8B9F-C6B4-7CB2-42433DAAF507}"/>
                </a:ext>
              </a:extLst>
            </p:cNvPr>
            <p:cNvSpPr txBox="1"/>
            <p:nvPr/>
          </p:nvSpPr>
          <p:spPr>
            <a:xfrm>
              <a:off x="492368" y="766592"/>
              <a:ext cx="1547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EF0006"/>
                  </a:solidFill>
                </a:rPr>
                <a:t>7.6</a:t>
              </a:r>
              <a:endParaRPr lang="en-US" sz="3200" dirty="0">
                <a:solidFill>
                  <a:srgbClr val="EF000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399DB1-8ED6-23A2-E2CF-463E24D0BF74}"/>
                </a:ext>
              </a:extLst>
            </p:cNvPr>
            <p:cNvSpPr txBox="1"/>
            <p:nvPr/>
          </p:nvSpPr>
          <p:spPr>
            <a:xfrm>
              <a:off x="492368" y="2396812"/>
              <a:ext cx="1547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EF0006"/>
                  </a:solidFill>
                </a:rPr>
                <a:t>67%</a:t>
              </a:r>
              <a:endParaRPr lang="en-US" sz="3200" dirty="0">
                <a:solidFill>
                  <a:srgbClr val="EF0006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DAB92F-77BA-3489-3080-AC930B630FAB}"/>
                </a:ext>
              </a:extLst>
            </p:cNvPr>
            <p:cNvSpPr txBox="1"/>
            <p:nvPr/>
          </p:nvSpPr>
          <p:spPr>
            <a:xfrm>
              <a:off x="2754922" y="766592"/>
              <a:ext cx="1547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EF0006"/>
                  </a:solidFill>
                </a:rPr>
                <a:t>11.4</a:t>
              </a:r>
              <a:endParaRPr lang="en-US" sz="3200" dirty="0">
                <a:solidFill>
                  <a:srgbClr val="EF0006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858F76-D1AA-547A-0972-4D129944867D}"/>
                </a:ext>
              </a:extLst>
            </p:cNvPr>
            <p:cNvSpPr txBox="1"/>
            <p:nvPr/>
          </p:nvSpPr>
          <p:spPr>
            <a:xfrm>
              <a:off x="2754922" y="2396812"/>
              <a:ext cx="1547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EF0006"/>
                  </a:solidFill>
                </a:rPr>
                <a:t>41%</a:t>
              </a:r>
              <a:endParaRPr lang="en-US" sz="3200" dirty="0">
                <a:solidFill>
                  <a:srgbClr val="EF0006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468A1-EE20-ED18-F1CF-16A539A6A194}"/>
                </a:ext>
              </a:extLst>
            </p:cNvPr>
            <p:cNvSpPr txBox="1"/>
            <p:nvPr/>
          </p:nvSpPr>
          <p:spPr>
            <a:xfrm>
              <a:off x="120920" y="1277864"/>
              <a:ext cx="45537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bg1"/>
                  </a:solidFill>
                </a:rPr>
                <a:t>Numeric</a:t>
              </a:r>
              <a:endParaRPr lang="en-US" sz="7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71B7B8-8A78-E4FC-BB81-0107B43CF867}"/>
              </a:ext>
            </a:extLst>
          </p:cNvPr>
          <p:cNvGrpSpPr/>
          <p:nvPr/>
        </p:nvGrpSpPr>
        <p:grpSpPr>
          <a:xfrm>
            <a:off x="6817811" y="407141"/>
            <a:ext cx="4553712" cy="3294172"/>
            <a:chOff x="6583349" y="629880"/>
            <a:chExt cx="4553712" cy="3294172"/>
          </a:xfrm>
        </p:grpSpPr>
        <p:pic>
          <p:nvPicPr>
            <p:cNvPr id="14" name="Picture 13" descr="A picture containing light, red, traffic light, dark">
              <a:extLst>
                <a:ext uri="{FF2B5EF4-FFF2-40B4-BE49-F238E27FC236}">
                  <a16:creationId xmlns:a16="http://schemas.microsoft.com/office/drawing/2014/main" id="{2FFCBC44-BE2D-A481-8C43-FD45B3681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350" y="629880"/>
              <a:ext cx="4553711" cy="3294172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D8628B-E4B1-4A74-37B7-DC9209F8C7B5}"/>
                </a:ext>
              </a:extLst>
            </p:cNvPr>
            <p:cNvSpPr txBox="1"/>
            <p:nvPr/>
          </p:nvSpPr>
          <p:spPr>
            <a:xfrm>
              <a:off x="6583349" y="1615246"/>
              <a:ext cx="45537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bg1"/>
                  </a:solidFill>
                </a:rPr>
                <a:t>Dots</a:t>
              </a:r>
              <a:endParaRPr lang="en-US" sz="4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 descr="A white text with red dots&#10;&#10;Description automatically generated">
            <a:extLst>
              <a:ext uri="{FF2B5EF4-FFF2-40B4-BE49-F238E27FC236}">
                <a16:creationId xmlns:a16="http://schemas.microsoft.com/office/drawing/2014/main" id="{548E2C6E-E13E-2C5E-91E7-5AFA265AB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20" y="4561077"/>
            <a:ext cx="956187" cy="685800"/>
          </a:xfrm>
          <a:prstGeom prst="rect">
            <a:avLst/>
          </a:prstGeom>
        </p:spPr>
      </p:pic>
      <p:pic>
        <p:nvPicPr>
          <p:cNvPr id="38" name="Picture 37" descr="A black background with white text and red numbers&#10;&#10;Description automatically generated">
            <a:extLst>
              <a:ext uri="{FF2B5EF4-FFF2-40B4-BE49-F238E27FC236}">
                <a16:creationId xmlns:a16="http://schemas.microsoft.com/office/drawing/2014/main" id="{F8AAEA95-F66C-36D2-5A94-357BA1A17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20" y="4561077"/>
            <a:ext cx="956187" cy="685800"/>
          </a:xfrm>
          <a:prstGeom prst="rect">
            <a:avLst/>
          </a:prstGeom>
        </p:spPr>
      </p:pic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A2762127-4B21-9A65-C18F-A10E591DDFA8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9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1FBBA8E-376E-D24B-2768-4C5839D7243A}"/>
              </a:ext>
            </a:extLst>
          </p:cNvPr>
          <p:cNvGrpSpPr/>
          <p:nvPr/>
        </p:nvGrpSpPr>
        <p:grpSpPr>
          <a:xfrm>
            <a:off x="7479461" y="2221979"/>
            <a:ext cx="3657600" cy="2743200"/>
            <a:chOff x="2627970" y="1095708"/>
            <a:chExt cx="3657600" cy="2743200"/>
          </a:xfrm>
        </p:grpSpPr>
        <p:pic>
          <p:nvPicPr>
            <p:cNvPr id="19" name="Picture 18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0AFD0E9A-BCFB-F2C9-2117-0CC8D2B0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970" y="1095708"/>
              <a:ext cx="3657600" cy="2743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EE5F3A-888F-767B-A1D4-97B76E22E169}"/>
                </a:ext>
              </a:extLst>
            </p:cNvPr>
            <p:cNvSpPr/>
            <p:nvPr/>
          </p:nvSpPr>
          <p:spPr>
            <a:xfrm>
              <a:off x="3225620" y="1237788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A2EF25-8A06-2C41-F8FC-65A2B3AEECA0}"/>
                </a:ext>
              </a:extLst>
            </p:cNvPr>
            <p:cNvSpPr/>
            <p:nvPr/>
          </p:nvSpPr>
          <p:spPr>
            <a:xfrm>
              <a:off x="3482329" y="1246722"/>
              <a:ext cx="424173" cy="908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-up of a graph&#10;&#10;Description automatically generated">
              <a:extLst>
                <a:ext uri="{FF2B5EF4-FFF2-40B4-BE49-F238E27FC236}">
                  <a16:creationId xmlns:a16="http://schemas.microsoft.com/office/drawing/2014/main" id="{67076CCA-6609-D219-7EA2-1E7A0FF6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573" y="1233900"/>
              <a:ext cx="775708" cy="9950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F51C7-5831-4BE5-B0E8-B5CAD5200474}"/>
                </a:ext>
              </a:extLst>
            </p:cNvPr>
            <p:cNvCxnSpPr/>
            <p:nvPr/>
          </p:nvCxnSpPr>
          <p:spPr>
            <a:xfrm>
              <a:off x="3207781" y="2311542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984B4953-5171-08B6-F4B5-7B516826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71" y="2221979"/>
            <a:ext cx="3657600" cy="2743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 dirty="0"/>
          </a:p>
        </p:txBody>
      </p:sp>
      <p:pic>
        <p:nvPicPr>
          <p:cNvPr id="11" name="Picture 10" descr="A white text with red dots&#10;&#10;Description automatically generated">
            <a:extLst>
              <a:ext uri="{FF2B5EF4-FFF2-40B4-BE49-F238E27FC236}">
                <a16:creationId xmlns:a16="http://schemas.microsoft.com/office/drawing/2014/main" id="{C7A1DBD5-B493-90B5-C5ED-C4EB6EA66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5" y="3086100"/>
            <a:ext cx="956187" cy="6858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FFC17F2C-5DBC-E2BF-6D12-8ACEDC54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3" y="285845"/>
            <a:ext cx="7715753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1658EC0-3CF6-DC4D-30A1-ECAC309DE204}"/>
              </a:ext>
            </a:extLst>
          </p:cNvPr>
          <p:cNvSpPr txBox="1">
            <a:spLocks/>
          </p:cNvSpPr>
          <p:nvPr/>
        </p:nvSpPr>
        <p:spPr>
          <a:xfrm>
            <a:off x="6044020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STILL Do Not Flip!</a:t>
            </a: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0416AF44-E5F0-EC5F-8020-86ECC953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6242C3-4A0B-FB0E-8B28-E1A0FA596157}"/>
              </a:ext>
            </a:extLst>
          </p:cNvPr>
          <p:cNvGrpSpPr/>
          <p:nvPr/>
        </p:nvGrpSpPr>
        <p:grpSpPr>
          <a:xfrm>
            <a:off x="716446" y="3870410"/>
            <a:ext cx="10386702" cy="2438400"/>
            <a:chOff x="716446" y="3870410"/>
            <a:chExt cx="10386702" cy="24384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3C8C1B6-4E7A-E63D-CD03-3CB345140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82" y="3870410"/>
              <a:ext cx="3657600" cy="24384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AA42875-A141-B494-BF71-53DF6E4F3C12}"/>
                </a:ext>
              </a:extLst>
            </p:cNvPr>
            <p:cNvGrpSpPr/>
            <p:nvPr/>
          </p:nvGrpSpPr>
          <p:grpSpPr>
            <a:xfrm>
              <a:off x="7445548" y="3870410"/>
              <a:ext cx="3657600" cy="2438400"/>
              <a:chOff x="2604246" y="3824797"/>
              <a:chExt cx="3657600" cy="243840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A7389FC-8B31-C546-2622-4BA918F65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246" y="3824797"/>
                <a:ext cx="3657600" cy="2438400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B2E4014-8F24-3F15-CEBC-67F21B0002A9}"/>
                  </a:ext>
                </a:extLst>
              </p:cNvPr>
              <p:cNvSpPr/>
              <p:nvPr/>
            </p:nvSpPr>
            <p:spPr>
              <a:xfrm>
                <a:off x="3207895" y="3953979"/>
                <a:ext cx="509666" cy="9228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5" name="Picture 64" descr="A black background with white text and red numbers&#10;&#10;Description automatically generated">
              <a:extLst>
                <a:ext uri="{FF2B5EF4-FFF2-40B4-BE49-F238E27FC236}">
                  <a16:creationId xmlns:a16="http://schemas.microsoft.com/office/drawing/2014/main" id="{A34A09DA-85B5-3FB6-1765-D2B5E533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6" y="4746710"/>
              <a:ext cx="956187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6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0039 -0.140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0013 -0.1643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0039 -0.1643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/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1" y="1929820"/>
                <a:ext cx="4211515" cy="369332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/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2526977"/>
                <a:ext cx="3766628" cy="369332"/>
              </a:xfrm>
              <a:prstGeom prst="rect">
                <a:avLst/>
              </a:prstGeom>
              <a:blipFill>
                <a:blip r:embed="rId4"/>
                <a:stretch>
                  <a:fillRect l="-1347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/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124134"/>
                <a:ext cx="3927716" cy="369332"/>
              </a:xfrm>
              <a:prstGeom prst="rect">
                <a:avLst/>
              </a:prstGeom>
              <a:blipFill>
                <a:blip r:embed="rId5"/>
                <a:stretch>
                  <a:fillRect l="-1290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/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4324487"/>
                <a:ext cx="2382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/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721291"/>
                <a:ext cx="23821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B537C5-FECE-0E05-E856-9F337B9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Parameter Estimates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8EFB0-3A48-997B-0DA8-6AA76F311205}"/>
              </a:ext>
            </a:extLst>
          </p:cNvPr>
          <p:cNvSpPr txBox="1"/>
          <p:nvPr/>
        </p:nvSpPr>
        <p:spPr>
          <a:xfrm>
            <a:off x="5107021" y="6185896"/>
            <a:ext cx="70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</a:t>
            </a:r>
            <a:r>
              <a:rPr lang="en-US" sz="1400" dirty="0" err="1"/>
              <a:t>Enkavi</a:t>
            </a:r>
            <a:r>
              <a:rPr lang="en-US" sz="1400" dirty="0"/>
              <a:t>, Goldman, Yang, Rangel (</a:t>
            </a:r>
            <a:r>
              <a:rPr lang="en-US" sz="1400" i="1" dirty="0"/>
              <a:t>in prep)</a:t>
            </a:r>
            <a:r>
              <a:rPr lang="en-US" sz="1400" dirty="0"/>
              <a:t> for </a:t>
            </a:r>
            <a:r>
              <a:rPr lang="en-US" sz="1400" dirty="0" err="1"/>
              <a:t>aDDM</a:t>
            </a:r>
            <a:r>
              <a:rPr lang="en-US" sz="1400" dirty="0"/>
              <a:t> toolbox in Julia. It’s super fast!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CB9EF5-9913-9AE3-EA37-888F60C449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t="50740" b="4010"/>
          <a:stretch/>
        </p:blipFill>
        <p:spPr>
          <a:xfrm>
            <a:off x="8453728" y="3745389"/>
            <a:ext cx="3357212" cy="2105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7AD6B7-F0CD-1E1F-2DD7-4DFA44F454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3" r="49787"/>
          <a:stretch/>
        </p:blipFill>
        <p:spPr>
          <a:xfrm>
            <a:off x="4831884" y="3721290"/>
            <a:ext cx="3504396" cy="2258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38EAD-699C-16B5-F159-8E0A698E73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b="54750"/>
          <a:stretch/>
        </p:blipFill>
        <p:spPr>
          <a:xfrm>
            <a:off x="8453728" y="1323639"/>
            <a:ext cx="3357212" cy="210536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8E34D-1299-6271-7BEE-EBF93DF8119C}"/>
              </a:ext>
            </a:extLst>
          </p:cNvPr>
          <p:cNvGrpSpPr/>
          <p:nvPr/>
        </p:nvGrpSpPr>
        <p:grpSpPr>
          <a:xfrm>
            <a:off x="4831884" y="1158035"/>
            <a:ext cx="3504396" cy="2335431"/>
            <a:chOff x="4831884" y="1158035"/>
            <a:chExt cx="3504396" cy="23354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7D68AD-5CA3-0738-8378-C2B513CB0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87" b="53364"/>
            <a:stretch/>
          </p:blipFill>
          <p:spPr>
            <a:xfrm>
              <a:off x="4831884" y="1323639"/>
              <a:ext cx="3504396" cy="21698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05B0A-B21C-50C9-3E77-DD3C7CC94A5A}"/>
                </a:ext>
              </a:extLst>
            </p:cNvPr>
            <p:cNvSpPr txBox="1"/>
            <p:nvPr/>
          </p:nvSpPr>
          <p:spPr>
            <a:xfrm>
              <a:off x="5202345" y="1158035"/>
              <a:ext cx="2981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*Each point is a single subject.</a:t>
              </a:r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69D48DD-DD99-5FA9-48FA-363860FF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54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6719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C90250C-652A-B27F-4BC0-2ECAA6C8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9" y="3277986"/>
            <a:ext cx="3657598" cy="24383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DDF223-84D3-2E5D-7F7B-04C1A1EA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12" y="3267417"/>
            <a:ext cx="3657599" cy="2438399"/>
          </a:xfrm>
          <a:prstGeom prst="rect">
            <a:avLst/>
          </a:prstGeom>
        </p:spPr>
      </p:pic>
      <p:pic>
        <p:nvPicPr>
          <p:cNvPr id="29" name="Picture 28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C823AC65-1AB1-984D-BF04-E4A7B4A6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152939"/>
            <a:ext cx="3657600" cy="2743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E27894-FFF5-0AF8-7CF9-621DED8193A6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1" name="Picture 30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BB9BB23A-A355-973A-E8FA-EA442586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DAC7DA-7DA9-6822-8CF1-846767814A75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A82B1-0237-C599-F623-4ADC633F3F02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-up of a graph&#10;&#10;Description automatically generated">
              <a:extLst>
                <a:ext uri="{FF2B5EF4-FFF2-40B4-BE49-F238E27FC236}">
                  <a16:creationId xmlns:a16="http://schemas.microsoft.com/office/drawing/2014/main" id="{2AA46F1A-0855-9355-8B04-4C75C177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73F6CD-3E1A-E771-4BAD-E52C70C81F44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4D889-D7A3-B1B4-43A6-3A73AD524D57}"/>
              </a:ext>
            </a:extLst>
          </p:cNvPr>
          <p:cNvSpPr txBox="1"/>
          <p:nvPr/>
        </p:nvSpPr>
        <p:spPr>
          <a:xfrm>
            <a:off x="221307" y="1108455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Observed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21307" y="4020133"/>
                <a:ext cx="328808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Simulations with 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b="1" dirty="0"/>
                  <a:t> bounded in (0,1)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7" y="4020133"/>
                <a:ext cx="3288080" cy="954107"/>
              </a:xfrm>
              <a:prstGeom prst="rect">
                <a:avLst/>
              </a:prstGeom>
              <a:blipFill>
                <a:blip r:embed="rId7"/>
                <a:stretch>
                  <a:fillRect l="-3846" t="-6579" r="-26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9E06515-74C9-511A-F920-9EF1555219EC}"/>
              </a:ext>
            </a:extLst>
          </p:cNvPr>
          <p:cNvSpPr/>
          <p:nvPr/>
        </p:nvSpPr>
        <p:spPr>
          <a:xfrm>
            <a:off x="8506857" y="3414347"/>
            <a:ext cx="701807" cy="85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8D7ED62-20D7-5D5F-12BD-F5747DF979EF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3277986"/>
            <a:ext cx="3657600" cy="2438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21307" y="4020133"/>
                <a:ext cx="288572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Simulations with 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7" y="4020133"/>
                <a:ext cx="2885726" cy="954107"/>
              </a:xfrm>
              <a:prstGeom prst="rect">
                <a:avLst/>
              </a:prstGeom>
              <a:blipFill>
                <a:blip r:embed="rId4"/>
                <a:stretch>
                  <a:fillRect l="-4386" t="-6579" r="-350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221307" y="1108455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Observed Data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AEFF8EDC-E31A-4868-A8A7-EAB29C51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4" y="3277986"/>
            <a:ext cx="3657600" cy="2438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7F815-2239-CCBC-F1AE-AD4995A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3277986"/>
            <a:ext cx="3657600" cy="2438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04AD5-9905-B4D7-5C7A-B1CD5C2A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D01E-103B-1D91-1BB8-01C9E0EB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/>
              <p:nvPr/>
            </p:nvSpPr>
            <p:spPr>
              <a:xfrm>
                <a:off x="221307" y="4020133"/>
                <a:ext cx="288572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Simulations with 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losses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7AAF8-9326-BBAC-9324-5842D04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7" y="4020133"/>
                <a:ext cx="2885726" cy="954107"/>
              </a:xfrm>
              <a:prstGeom prst="rect">
                <a:avLst/>
              </a:prstGeom>
              <a:blipFill>
                <a:blip r:embed="rId4"/>
                <a:stretch>
                  <a:fillRect l="-4386" t="-6579" r="-350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C8032D3-17B0-3B41-A748-DB3640E0C874}"/>
              </a:ext>
            </a:extLst>
          </p:cNvPr>
          <p:cNvSpPr txBox="1"/>
          <p:nvPr/>
        </p:nvSpPr>
        <p:spPr>
          <a:xfrm>
            <a:off x="221307" y="1108455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Observed Data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B95F5D6-30E5-874B-3EB1-2A991E137DEE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30" name="Picture 29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403E6D72-5817-4E37-8778-A98AA69F0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67" y="152939"/>
            <a:ext cx="3657600" cy="27432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CEF7-2212-BEA5-CBED-6CD810C7F1A2}"/>
              </a:ext>
            </a:extLst>
          </p:cNvPr>
          <p:cNvGrpSpPr/>
          <p:nvPr/>
        </p:nvGrpSpPr>
        <p:grpSpPr>
          <a:xfrm>
            <a:off x="7933112" y="152939"/>
            <a:ext cx="3657600" cy="2743200"/>
            <a:chOff x="1587990" y="2221979"/>
            <a:chExt cx="3657600" cy="2743200"/>
          </a:xfrm>
        </p:grpSpPr>
        <p:pic>
          <p:nvPicPr>
            <p:cNvPr id="32" name="Picture 31" descr="A picture containing text, screenshot, plot, diagram&#10;&#10;Description automatically generated">
              <a:extLst>
                <a:ext uri="{FF2B5EF4-FFF2-40B4-BE49-F238E27FC236}">
                  <a16:creationId xmlns:a16="http://schemas.microsoft.com/office/drawing/2014/main" id="{213E8508-1556-C5C8-1538-1D9451DB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90" y="2221979"/>
              <a:ext cx="3657600" cy="27432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6AA494-F728-AB80-15C5-CA2EDB05892B}"/>
                </a:ext>
              </a:extLst>
            </p:cNvPr>
            <p:cNvSpPr/>
            <p:nvPr/>
          </p:nvSpPr>
          <p:spPr>
            <a:xfrm>
              <a:off x="2185640" y="2364059"/>
              <a:ext cx="513418" cy="1229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44230-2A4C-7686-ED5A-366E2890CEB4}"/>
                </a:ext>
              </a:extLst>
            </p:cNvPr>
            <p:cNvSpPr/>
            <p:nvPr/>
          </p:nvSpPr>
          <p:spPr>
            <a:xfrm>
              <a:off x="2475144" y="2388233"/>
              <a:ext cx="424173" cy="90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166692-0ECB-FADF-9F98-EA195AFB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5" y="2357753"/>
              <a:ext cx="775708" cy="99504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B209D-014C-370E-6A6C-F512EE292F3D}"/>
                </a:ext>
              </a:extLst>
            </p:cNvPr>
            <p:cNvCxnSpPr/>
            <p:nvPr/>
          </p:nvCxnSpPr>
          <p:spPr>
            <a:xfrm>
              <a:off x="2148002" y="3437813"/>
              <a:ext cx="560568" cy="0"/>
            </a:xfrm>
            <a:prstGeom prst="line">
              <a:avLst/>
            </a:prstGeom>
            <a:ln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20E72B-A430-1CB4-1810-F785C9F214EA}"/>
              </a:ext>
            </a:extLst>
          </p:cNvPr>
          <p:cNvSpPr/>
          <p:nvPr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4C2867AD-E33E-80C7-4809-4F9ED5C43F4B}"/>
                  </a:ext>
                </a:extLst>
              </p:cNvPr>
              <p:cNvSpPr/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PUZZLE:</a:t>
                </a:r>
              </a:p>
              <a:p>
                <a:pPr algn="ctr"/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What the heck does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3000" dirty="0">
                    <a:solidFill>
                      <a:schemeClr val="accent6">
                        <a:lumMod val="50000"/>
                      </a:schemeClr>
                    </a:solidFill>
                  </a:rPr>
                  <a:t> intuitively mean?</a:t>
                </a:r>
              </a:p>
            </p:txBody>
          </p:sp>
        </mc:Choice>
        <mc:Fallback>
          <p:sp>
            <p:nvSpPr>
              <p:cNvPr id="3" name="Rectangle: Rounded Corners 8">
                <a:extLst>
                  <a:ext uri="{FF2B5EF4-FFF2-40B4-BE49-F238E27FC236}">
                    <a16:creationId xmlns:a16="http://schemas.microsoft.com/office/drawing/2014/main" id="{4C2867AD-E33E-80C7-4809-4F9ED5C43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2659673"/>
                <a:ext cx="10870251" cy="15386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6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BB4F96-FB74-EDCB-94F6-0E87DFFB993A}"/>
              </a:ext>
            </a:extLst>
          </p:cNvPr>
          <p:cNvGrpSpPr/>
          <p:nvPr/>
        </p:nvGrpSpPr>
        <p:grpSpPr>
          <a:xfrm>
            <a:off x="521496" y="1344100"/>
            <a:ext cx="3677465" cy="4557912"/>
            <a:chOff x="695668" y="1344100"/>
            <a:chExt cx="3677465" cy="45579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695668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873727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D7F43D-5056-0A24-9B90-118CC33D311F}"/>
                </a:ext>
              </a:extLst>
            </p:cNvPr>
            <p:cNvGrpSpPr/>
            <p:nvPr/>
          </p:nvGrpSpPr>
          <p:grpSpPr>
            <a:xfrm>
              <a:off x="2407204" y="1705118"/>
              <a:ext cx="1432451" cy="648426"/>
              <a:chOff x="3091912" y="1747222"/>
              <a:chExt cx="1432451" cy="648426"/>
            </a:xfrm>
          </p:grpSpPr>
          <p:pic>
            <p:nvPicPr>
              <p:cNvPr id="25" name="Picture 2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D14921D0-F39F-1D88-68A1-55236F663F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45546" b="76015"/>
              <a:stretch/>
            </p:blipFill>
            <p:spPr>
              <a:xfrm>
                <a:off x="3091912" y="1821051"/>
                <a:ext cx="1263112" cy="574597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F4D69B-5E37-6BCB-E98A-A7032EFDF4AC}"/>
                  </a:ext>
                </a:extLst>
              </p:cNvPr>
              <p:cNvSpPr/>
              <p:nvPr/>
            </p:nvSpPr>
            <p:spPr>
              <a:xfrm>
                <a:off x="4185684" y="1747222"/>
                <a:ext cx="338679" cy="1217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60685A-F86B-7601-7F32-9691B7B700FB}"/>
                </a:ext>
              </a:extLst>
            </p:cNvPr>
            <p:cNvGrpSpPr/>
            <p:nvPr/>
          </p:nvGrpSpPr>
          <p:grpSpPr>
            <a:xfrm>
              <a:off x="695668" y="4654806"/>
              <a:ext cx="1725152" cy="574597"/>
              <a:chOff x="1579588" y="4578606"/>
              <a:chExt cx="1725152" cy="5745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BFCA09-77AC-D0AF-80A8-3246CF52FE28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1725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3</a:t>
                </a:r>
                <a:endParaRPr lang="en-US" dirty="0"/>
              </a:p>
            </p:txBody>
          </p:sp>
          <p:pic>
            <p:nvPicPr>
              <p:cNvPr id="32" name="Picture 3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FD71962-489F-BDD7-8492-7A895D0B3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65BC302-78FF-DFE2-24B2-E606CB641E1A}"/>
                </a:ext>
              </a:extLst>
            </p:cNvPr>
            <p:cNvGrpSpPr/>
            <p:nvPr/>
          </p:nvGrpSpPr>
          <p:grpSpPr>
            <a:xfrm>
              <a:off x="695668" y="5372669"/>
              <a:ext cx="1725152" cy="529343"/>
              <a:chOff x="1579588" y="5540309"/>
              <a:chExt cx="1725152" cy="529343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C0F571-4302-357B-C853-03D37FE5E331}"/>
                  </a:ext>
                </a:extLst>
              </p:cNvPr>
              <p:cNvSpPr txBox="1"/>
              <p:nvPr/>
            </p:nvSpPr>
            <p:spPr>
              <a:xfrm>
                <a:off x="1579588" y="5540309"/>
                <a:ext cx="1725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 = 4</a:t>
                </a:r>
                <a:endParaRPr lang="en-US" dirty="0"/>
              </a:p>
            </p:txBody>
          </p:sp>
          <p:pic>
            <p:nvPicPr>
              <p:cNvPr id="35" name="Picture 34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9DF2A4B6-B0ED-3401-E417-4625DC3CAD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31" t="9016" r="45546" b="76015"/>
              <a:stretch/>
            </p:blipFill>
            <p:spPr>
              <a:xfrm>
                <a:off x="2010388" y="5548145"/>
                <a:ext cx="431619" cy="5215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01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70" y="267740"/>
            <a:ext cx="9195860" cy="304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8669020" y="6185896"/>
            <a:ext cx="3542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Krajbich, Armel, Rangel (2010, Nat Neuro)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FE6739F-73C4-F773-DD7F-479EA918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pic>
        <p:nvPicPr>
          <p:cNvPr id="8" name="20231003_114458">
            <a:hlinkClick r:id="" action="ppaction://media"/>
            <a:extLst>
              <a:ext uri="{FF2B5EF4-FFF2-40B4-BE49-F238E27FC236}">
                <a16:creationId xmlns:a16="http://schemas.microsoft.com/office/drawing/2014/main" id="{45CD609E-DF2B-57F7-7A2E-724AC24CDF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0.8466"/>
                </p14:media>
              </p:ext>
            </p:extLst>
          </p:nvPr>
        </p:nvPicPr>
        <p:blipFill rotWithShape="1">
          <a:blip r:embed="rId5"/>
          <a:srcRect l="27112" r="9389" b="1766"/>
          <a:stretch/>
        </p:blipFill>
        <p:spPr>
          <a:xfrm>
            <a:off x="3977641" y="3449402"/>
            <a:ext cx="3246120" cy="2768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ED9B74-5841-00A2-748D-B0E1EA3C378E}"/>
              </a:ext>
            </a:extLst>
          </p:cNvPr>
          <p:cNvSpPr/>
          <p:nvPr/>
        </p:nvSpPr>
        <p:spPr>
          <a:xfrm>
            <a:off x="5581219" y="3972948"/>
            <a:ext cx="122100" cy="147209"/>
          </a:xfrm>
          <a:prstGeom prst="rect">
            <a:avLst/>
          </a:prstGeom>
          <a:solidFill>
            <a:srgbClr val="252E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506982" y="299442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85041" y="1344100"/>
            <a:ext cx="2499406" cy="1536471"/>
          </a:xfrm>
          <a:prstGeom prst="cloudCallout">
            <a:avLst>
              <a:gd name="adj1" fmla="val -51320"/>
              <a:gd name="adj2" fmla="val 63492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27" name="Picture 2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6F313955-EF42-8169-0FFE-7659CFFAA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6" t="38872" r="11010" b="44635"/>
          <a:stretch/>
        </p:blipFill>
        <p:spPr>
          <a:xfrm>
            <a:off x="2349500" y="1819017"/>
            <a:ext cx="1170488" cy="57459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C60685A-F86B-7601-7F32-9691B7B700FB}"/>
              </a:ext>
            </a:extLst>
          </p:cNvPr>
          <p:cNvGrpSpPr/>
          <p:nvPr/>
        </p:nvGrpSpPr>
        <p:grpSpPr>
          <a:xfrm>
            <a:off x="506982" y="4654806"/>
            <a:ext cx="1725152" cy="574597"/>
            <a:chOff x="1579588" y="4578606"/>
            <a:chExt cx="1725152" cy="5745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BFCA09-77AC-D0AF-80A8-3246CF52FE28}"/>
                </a:ext>
              </a:extLst>
            </p:cNvPr>
            <p:cNvSpPr txBox="1"/>
            <p:nvPr/>
          </p:nvSpPr>
          <p:spPr>
            <a:xfrm>
              <a:off x="1579588" y="4600120"/>
              <a:ext cx="17251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= 3</a:t>
              </a:r>
              <a:endParaRPr lang="en-US" dirty="0"/>
            </a:p>
          </p:txBody>
        </p:sp>
        <p:pic>
          <p:nvPicPr>
            <p:cNvPr id="32" name="Picture 3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FD71962-489F-BDD7-8492-7A895D0B3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20056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5BC302-78FF-DFE2-24B2-E606CB641E1A}"/>
              </a:ext>
            </a:extLst>
          </p:cNvPr>
          <p:cNvGrpSpPr/>
          <p:nvPr/>
        </p:nvGrpSpPr>
        <p:grpSpPr>
          <a:xfrm>
            <a:off x="506982" y="5372669"/>
            <a:ext cx="1725152" cy="529343"/>
            <a:chOff x="1579588" y="5540309"/>
            <a:chExt cx="1725152" cy="5293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C0F571-4302-357B-C853-03D37FE5E331}"/>
                </a:ext>
              </a:extLst>
            </p:cNvPr>
            <p:cNvSpPr txBox="1"/>
            <p:nvPr/>
          </p:nvSpPr>
          <p:spPr>
            <a:xfrm>
              <a:off x="1579588" y="5540309"/>
              <a:ext cx="17251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= 4</a:t>
              </a:r>
              <a:endParaRPr lang="en-US" dirty="0"/>
            </a:p>
          </p:txBody>
        </p: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0103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AFCAB8D-97FD-EF8B-CDB7-AD9E5E0D7E2D}"/>
              </a:ext>
            </a:extLst>
          </p:cNvPr>
          <p:cNvGrpSpPr/>
          <p:nvPr/>
        </p:nvGrpSpPr>
        <p:grpSpPr>
          <a:xfrm>
            <a:off x="4680812" y="1344100"/>
            <a:ext cx="2484120" cy="4701739"/>
            <a:chOff x="4680812" y="1344100"/>
            <a:chExt cx="2484120" cy="470173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E00C61A-9B64-BED8-C58B-87CCCFA277A5}"/>
                </a:ext>
              </a:extLst>
            </p:cNvPr>
            <p:cNvSpPr/>
            <p:nvPr/>
          </p:nvSpPr>
          <p:spPr>
            <a:xfrm>
              <a:off x="5478372" y="1344100"/>
              <a:ext cx="889000" cy="1553839"/>
            </a:xfrm>
            <a:custGeom>
              <a:avLst/>
              <a:gdLst>
                <a:gd name="connsiteX0" fmla="*/ 0 w 2484120"/>
                <a:gd name="connsiteY0" fmla="*/ 1234440 h 1234440"/>
                <a:gd name="connsiteX1" fmla="*/ 1295400 w 2484120"/>
                <a:gd name="connsiteY1" fmla="*/ 0 h 1234440"/>
                <a:gd name="connsiteX2" fmla="*/ 2484120 w 2484120"/>
                <a:gd name="connsiteY2" fmla="*/ 1234440 h 1234440"/>
                <a:gd name="connsiteX3" fmla="*/ 2484120 w 2484120"/>
                <a:gd name="connsiteY3" fmla="*/ 1234440 h 123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1234440">
                  <a:moveTo>
                    <a:pt x="0" y="1234440"/>
                  </a:moveTo>
                  <a:cubicBezTo>
                    <a:pt x="440690" y="617220"/>
                    <a:pt x="881380" y="0"/>
                    <a:pt x="1295400" y="0"/>
                  </a:cubicBezTo>
                  <a:cubicBezTo>
                    <a:pt x="1709420" y="0"/>
                    <a:pt x="2484120" y="1234440"/>
                    <a:pt x="2484120" y="1234440"/>
                  </a:cubicBezTo>
                  <a:lnTo>
                    <a:pt x="2484120" y="1234440"/>
                  </a:lnTo>
                </a:path>
              </a:pathLst>
            </a:custGeom>
            <a:solidFill>
              <a:srgbClr val="FF0000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F0179B1-70E6-1E70-A85D-C06CC0B4F022}"/>
                </a:ext>
              </a:extLst>
            </p:cNvPr>
            <p:cNvSpPr/>
            <p:nvPr/>
          </p:nvSpPr>
          <p:spPr>
            <a:xfrm>
              <a:off x="4875686" y="5051369"/>
              <a:ext cx="2080966" cy="434006"/>
            </a:xfrm>
            <a:custGeom>
              <a:avLst/>
              <a:gdLst>
                <a:gd name="connsiteX0" fmla="*/ 0 w 2484120"/>
                <a:gd name="connsiteY0" fmla="*/ 1234440 h 1234440"/>
                <a:gd name="connsiteX1" fmla="*/ 1295400 w 2484120"/>
                <a:gd name="connsiteY1" fmla="*/ 0 h 1234440"/>
                <a:gd name="connsiteX2" fmla="*/ 2484120 w 2484120"/>
                <a:gd name="connsiteY2" fmla="*/ 1234440 h 1234440"/>
                <a:gd name="connsiteX3" fmla="*/ 2484120 w 2484120"/>
                <a:gd name="connsiteY3" fmla="*/ 1234440 h 123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1234440">
                  <a:moveTo>
                    <a:pt x="0" y="1234440"/>
                  </a:moveTo>
                  <a:cubicBezTo>
                    <a:pt x="440690" y="617220"/>
                    <a:pt x="881380" y="0"/>
                    <a:pt x="1295400" y="0"/>
                  </a:cubicBezTo>
                  <a:cubicBezTo>
                    <a:pt x="1709420" y="0"/>
                    <a:pt x="2484120" y="1234440"/>
                    <a:pt x="2484120" y="1234440"/>
                  </a:cubicBezTo>
                  <a:lnTo>
                    <a:pt x="2484120" y="1234440"/>
                  </a:lnTo>
                </a:path>
              </a:pathLst>
            </a:custGeom>
            <a:solidFill>
              <a:srgbClr val="7FA3D2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1A4955-EB5C-F463-D696-73F4245A9862}"/>
                </a:ext>
              </a:extLst>
            </p:cNvPr>
            <p:cNvCxnSpPr/>
            <p:nvPr/>
          </p:nvCxnSpPr>
          <p:spPr>
            <a:xfrm>
              <a:off x="4680812" y="29008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062B16-6566-3DDD-C674-6D1EDA51BC44}"/>
                </a:ext>
              </a:extLst>
            </p:cNvPr>
            <p:cNvCxnSpPr/>
            <p:nvPr/>
          </p:nvCxnSpPr>
          <p:spPr>
            <a:xfrm>
              <a:off x="4680812" y="54785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95C02C6-AF16-5AB6-E5F8-8FB1DA1450DE}"/>
                </a:ext>
              </a:extLst>
            </p:cNvPr>
            <p:cNvCxnSpPr/>
            <p:nvPr/>
          </p:nvCxnSpPr>
          <p:spPr>
            <a:xfrm flipV="1">
              <a:off x="5922872" y="27736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9389CD8-D3E4-46D5-13CB-A9F240AD4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872" y="53513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640FAD2-AA3B-00FD-AD2D-A5180C53151D}"/>
                </a:ext>
              </a:extLst>
            </p:cNvPr>
            <p:cNvGrpSpPr/>
            <p:nvPr/>
          </p:nvGrpSpPr>
          <p:grpSpPr>
            <a:xfrm>
              <a:off x="5435048" y="2949364"/>
              <a:ext cx="1087157" cy="574597"/>
              <a:chOff x="1579588" y="4578606"/>
              <a:chExt cx="1087157" cy="574597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630FF1-F686-F3FB-CCD9-2002F21A0F34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10871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</a:t>
                </a:r>
                <a:r>
                  <a:rPr lang="en-US" sz="2800"/>
                  <a:t>(     )</a:t>
                </a:r>
                <a:endParaRPr lang="en-US" dirty="0"/>
              </a:p>
            </p:txBody>
          </p:sp>
          <p:pic>
            <p:nvPicPr>
              <p:cNvPr id="54" name="Picture 53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837C351C-F8F2-B775-5BD2-141D9FA4E4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AACE3FA-C074-A63B-E99E-BD26BA530CB5}"/>
                </a:ext>
              </a:extLst>
            </p:cNvPr>
            <p:cNvGrpSpPr/>
            <p:nvPr/>
          </p:nvGrpSpPr>
          <p:grpSpPr>
            <a:xfrm>
              <a:off x="5433551" y="5516496"/>
              <a:ext cx="1087157" cy="529343"/>
              <a:chOff x="1579588" y="5540309"/>
              <a:chExt cx="1087157" cy="52934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D6C505-E246-9B6A-476F-AA4EE0F72213}"/>
                  </a:ext>
                </a:extLst>
              </p:cNvPr>
              <p:cNvSpPr txBox="1"/>
              <p:nvPr/>
            </p:nvSpPr>
            <p:spPr>
              <a:xfrm>
                <a:off x="1579588" y="5540309"/>
                <a:ext cx="10871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</a:t>
                </a:r>
                <a:r>
                  <a:rPr lang="en-US" sz="2800"/>
                  <a:t>(     )</a:t>
                </a:r>
                <a:endParaRPr lang="en-US" dirty="0"/>
              </a:p>
            </p:txBody>
          </p:sp>
          <p:pic>
            <p:nvPicPr>
              <p:cNvPr id="57" name="Picture 56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7F970705-D24E-FCF5-693B-2BAEE36E33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31" t="9016" r="45546" b="76015"/>
              <a:stretch/>
            </p:blipFill>
            <p:spPr>
              <a:xfrm>
                <a:off x="2010388" y="5548145"/>
                <a:ext cx="431619" cy="521507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874411"/>
              <a:ext cx="1212480" cy="4633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3" y="2856771"/>
                <a:ext cx="124812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140F68F1-1B88-95D1-E170-8127DEC13103}"/>
              </a:ext>
            </a:extLst>
          </p:cNvPr>
          <p:cNvGrpSpPr/>
          <p:nvPr/>
        </p:nvGrpSpPr>
        <p:grpSpPr>
          <a:xfrm>
            <a:off x="7661552" y="1210596"/>
            <a:ext cx="4191507" cy="4279560"/>
            <a:chOff x="7661552" y="1210596"/>
            <a:chExt cx="4191507" cy="42795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B1BEE7-9EB9-BB8D-D91D-07206E65D3C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3343847"/>
              <a:ext cx="367135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91C838-B130-BB43-266F-2E03A1DAAD66}"/>
                </a:ext>
              </a:extLst>
            </p:cNvPr>
            <p:cNvCxnSpPr/>
            <p:nvPr/>
          </p:nvCxnSpPr>
          <p:spPr>
            <a:xfrm>
              <a:off x="8105503" y="1819017"/>
              <a:ext cx="0" cy="30557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B6FA8C-220B-15C9-228B-DFA5D45FB1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11" y="1843293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FA226E1-8118-501B-D0E3-D090E13C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079865" y="4857639"/>
              <a:ext cx="36713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44D25-B946-A8A4-1A9B-D633082BE368}"/>
                </a:ext>
              </a:extLst>
            </p:cNvPr>
            <p:cNvSpPr txBox="1"/>
            <p:nvPr/>
          </p:nvSpPr>
          <p:spPr>
            <a:xfrm rot="16200000">
              <a:off x="7171675" y="3109840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Evidence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9247EE-4B91-E393-84AB-C821861B289B}"/>
                </a:ext>
              </a:extLst>
            </p:cNvPr>
            <p:cNvSpPr txBox="1"/>
            <p:nvPr/>
          </p:nvSpPr>
          <p:spPr>
            <a:xfrm>
              <a:off x="9482060" y="4884878"/>
              <a:ext cx="866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80" name="Picture 79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40C1FC0E-9382-EAE1-82D8-E14A8F51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11381243" y="1210596"/>
              <a:ext cx="471816" cy="574597"/>
            </a:xfrm>
            <a:prstGeom prst="rect">
              <a:avLst/>
            </a:prstGeom>
          </p:spPr>
        </p:pic>
        <p:pic>
          <p:nvPicPr>
            <p:cNvPr id="81" name="Picture 80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BC55F529-DDFE-23F5-09FF-B4AD25776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11370903" y="4968649"/>
              <a:ext cx="431619" cy="52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7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BB1BEE7-9EB9-BB8D-D91D-07206E65D3CB}"/>
              </a:ext>
            </a:extLst>
          </p:cNvPr>
          <p:cNvCxnSpPr>
            <a:cxnSpLocks/>
          </p:cNvCxnSpPr>
          <p:nvPr/>
        </p:nvCxnSpPr>
        <p:spPr>
          <a:xfrm>
            <a:off x="8079865" y="3343847"/>
            <a:ext cx="367135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232E3-F975-5D05-C72E-C23EA02048C1}"/>
              </a:ext>
            </a:extLst>
          </p:cNvPr>
          <p:cNvGrpSpPr/>
          <p:nvPr/>
        </p:nvGrpSpPr>
        <p:grpSpPr>
          <a:xfrm>
            <a:off x="506982" y="2994421"/>
            <a:ext cx="1320919" cy="1530285"/>
            <a:chOff x="2285458" y="3547849"/>
            <a:chExt cx="1320919" cy="1530285"/>
          </a:xfrm>
        </p:grpSpPr>
        <p:pic>
          <p:nvPicPr>
            <p:cNvPr id="22" name="Picture 2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A9CFD3B9-9EF3-2832-1CBD-CC71949F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6512" r="65496"/>
            <a:stretch/>
          </p:blipFill>
          <p:spPr>
            <a:xfrm>
              <a:off x="2285458" y="3547849"/>
              <a:ext cx="1170488" cy="1515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2F3A9-5D0F-B75B-0310-A1460B30851D}"/>
                </a:ext>
              </a:extLst>
            </p:cNvPr>
            <p:cNvSpPr/>
            <p:nvPr/>
          </p:nvSpPr>
          <p:spPr>
            <a:xfrm>
              <a:off x="3267698" y="4556627"/>
              <a:ext cx="338679" cy="52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267E027E-FA26-7A7C-C468-9CAF561D9C54}"/>
              </a:ext>
            </a:extLst>
          </p:cNvPr>
          <p:cNvSpPr/>
          <p:nvPr/>
        </p:nvSpPr>
        <p:spPr>
          <a:xfrm>
            <a:off x="1685041" y="1344100"/>
            <a:ext cx="2499406" cy="1536471"/>
          </a:xfrm>
          <a:prstGeom prst="cloudCallout">
            <a:avLst>
              <a:gd name="adj1" fmla="val -51320"/>
              <a:gd name="adj2" fmla="val 63492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60685A-F86B-7601-7F32-9691B7B700FB}"/>
              </a:ext>
            </a:extLst>
          </p:cNvPr>
          <p:cNvGrpSpPr/>
          <p:nvPr/>
        </p:nvGrpSpPr>
        <p:grpSpPr>
          <a:xfrm>
            <a:off x="506982" y="4654806"/>
            <a:ext cx="1725152" cy="574597"/>
            <a:chOff x="1579588" y="4578606"/>
            <a:chExt cx="1725152" cy="5745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BFCA09-77AC-D0AF-80A8-3246CF52FE28}"/>
                </a:ext>
              </a:extLst>
            </p:cNvPr>
            <p:cNvSpPr txBox="1"/>
            <p:nvPr/>
          </p:nvSpPr>
          <p:spPr>
            <a:xfrm>
              <a:off x="1579588" y="4600120"/>
              <a:ext cx="17251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= 3</a:t>
              </a:r>
              <a:endParaRPr lang="en-US" dirty="0"/>
            </a:p>
          </p:txBody>
        </p:sp>
        <p:pic>
          <p:nvPicPr>
            <p:cNvPr id="32" name="Picture 31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FD71962-489F-BDD7-8492-7A895D0B3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2005634" y="4578606"/>
              <a:ext cx="471816" cy="574597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5BC302-78FF-DFE2-24B2-E606CB641E1A}"/>
              </a:ext>
            </a:extLst>
          </p:cNvPr>
          <p:cNvGrpSpPr/>
          <p:nvPr/>
        </p:nvGrpSpPr>
        <p:grpSpPr>
          <a:xfrm>
            <a:off x="506982" y="5372669"/>
            <a:ext cx="1725152" cy="529343"/>
            <a:chOff x="1579588" y="5540309"/>
            <a:chExt cx="1725152" cy="5293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C0F571-4302-357B-C853-03D37FE5E331}"/>
                </a:ext>
              </a:extLst>
            </p:cNvPr>
            <p:cNvSpPr txBox="1"/>
            <p:nvPr/>
          </p:nvSpPr>
          <p:spPr>
            <a:xfrm>
              <a:off x="1579588" y="5540309"/>
              <a:ext cx="17251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 = 4</a:t>
              </a:r>
              <a:endParaRPr lang="en-US" dirty="0"/>
            </a:p>
          </p:txBody>
        </p:sp>
        <p:pic>
          <p:nvPicPr>
            <p:cNvPr id="35" name="Picture 34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9DF2A4B6-B0ED-3401-E417-4625DC3C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010388" y="5548145"/>
              <a:ext cx="431619" cy="52150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DE9182-6988-E14A-371E-FD05AF6F8F43}"/>
              </a:ext>
            </a:extLst>
          </p:cNvPr>
          <p:cNvGrpSpPr/>
          <p:nvPr/>
        </p:nvGrpSpPr>
        <p:grpSpPr>
          <a:xfrm>
            <a:off x="4836375" y="2462918"/>
            <a:ext cx="2080966" cy="3008409"/>
            <a:chOff x="4836375" y="2462918"/>
            <a:chExt cx="2080966" cy="300840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C62DDB6-27DC-D952-73B3-FF04D04EAA1E}"/>
                </a:ext>
              </a:extLst>
            </p:cNvPr>
            <p:cNvSpPr/>
            <p:nvPr/>
          </p:nvSpPr>
          <p:spPr>
            <a:xfrm>
              <a:off x="5478372" y="3917488"/>
              <a:ext cx="889000" cy="1553839"/>
            </a:xfrm>
            <a:custGeom>
              <a:avLst/>
              <a:gdLst>
                <a:gd name="connsiteX0" fmla="*/ 0 w 2484120"/>
                <a:gd name="connsiteY0" fmla="*/ 1234440 h 1234440"/>
                <a:gd name="connsiteX1" fmla="*/ 1295400 w 2484120"/>
                <a:gd name="connsiteY1" fmla="*/ 0 h 1234440"/>
                <a:gd name="connsiteX2" fmla="*/ 2484120 w 2484120"/>
                <a:gd name="connsiteY2" fmla="*/ 1234440 h 1234440"/>
                <a:gd name="connsiteX3" fmla="*/ 2484120 w 2484120"/>
                <a:gd name="connsiteY3" fmla="*/ 1234440 h 123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1234440">
                  <a:moveTo>
                    <a:pt x="0" y="1234440"/>
                  </a:moveTo>
                  <a:cubicBezTo>
                    <a:pt x="440690" y="617220"/>
                    <a:pt x="881380" y="0"/>
                    <a:pt x="1295400" y="0"/>
                  </a:cubicBezTo>
                  <a:cubicBezTo>
                    <a:pt x="1709420" y="0"/>
                    <a:pt x="2484120" y="1234440"/>
                    <a:pt x="2484120" y="1234440"/>
                  </a:cubicBezTo>
                  <a:lnTo>
                    <a:pt x="2484120" y="1234440"/>
                  </a:lnTo>
                </a:path>
              </a:pathLst>
            </a:custGeom>
            <a:solidFill>
              <a:srgbClr val="7FA3D2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F0179B1-70E6-1E70-A85D-C06CC0B4F022}"/>
                </a:ext>
              </a:extLst>
            </p:cNvPr>
            <p:cNvSpPr/>
            <p:nvPr/>
          </p:nvSpPr>
          <p:spPr>
            <a:xfrm>
              <a:off x="4836375" y="2462918"/>
              <a:ext cx="2080966" cy="434006"/>
            </a:xfrm>
            <a:custGeom>
              <a:avLst/>
              <a:gdLst>
                <a:gd name="connsiteX0" fmla="*/ 0 w 2484120"/>
                <a:gd name="connsiteY0" fmla="*/ 1234440 h 1234440"/>
                <a:gd name="connsiteX1" fmla="*/ 1295400 w 2484120"/>
                <a:gd name="connsiteY1" fmla="*/ 0 h 1234440"/>
                <a:gd name="connsiteX2" fmla="*/ 2484120 w 2484120"/>
                <a:gd name="connsiteY2" fmla="*/ 1234440 h 1234440"/>
                <a:gd name="connsiteX3" fmla="*/ 2484120 w 2484120"/>
                <a:gd name="connsiteY3" fmla="*/ 1234440 h 123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1234440">
                  <a:moveTo>
                    <a:pt x="0" y="1234440"/>
                  </a:moveTo>
                  <a:cubicBezTo>
                    <a:pt x="440690" y="617220"/>
                    <a:pt x="881380" y="0"/>
                    <a:pt x="1295400" y="0"/>
                  </a:cubicBezTo>
                  <a:cubicBezTo>
                    <a:pt x="1709420" y="0"/>
                    <a:pt x="2484120" y="1234440"/>
                    <a:pt x="2484120" y="1234440"/>
                  </a:cubicBezTo>
                  <a:lnTo>
                    <a:pt x="2484120" y="1234440"/>
                  </a:lnTo>
                </a:path>
              </a:pathLst>
            </a:custGeom>
            <a:solidFill>
              <a:srgbClr val="FF0000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A4955-EB5C-F463-D696-73F4245A9862}"/>
              </a:ext>
            </a:extLst>
          </p:cNvPr>
          <p:cNvCxnSpPr/>
          <p:nvPr/>
        </p:nvCxnSpPr>
        <p:spPr>
          <a:xfrm>
            <a:off x="4680812" y="2900842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5C02C6-AF16-5AB6-E5F8-8FB1DA1450DE}"/>
              </a:ext>
            </a:extLst>
          </p:cNvPr>
          <p:cNvCxnSpPr/>
          <p:nvPr/>
        </p:nvCxnSpPr>
        <p:spPr>
          <a:xfrm flipV="1">
            <a:off x="5922872" y="2773680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0FAD2-AA3B-00FD-AD2D-A5180C53151D}"/>
              </a:ext>
            </a:extLst>
          </p:cNvPr>
          <p:cNvGrpSpPr/>
          <p:nvPr/>
        </p:nvGrpSpPr>
        <p:grpSpPr>
          <a:xfrm>
            <a:off x="5435048" y="2949364"/>
            <a:ext cx="1087157" cy="574597"/>
            <a:chOff x="1579588" y="4578606"/>
            <a:chExt cx="1087157" cy="5745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30FF1-F686-F3FB-CCD9-2002F21A0F34}"/>
                </a:ext>
              </a:extLst>
            </p:cNvPr>
            <p:cNvSpPr txBox="1"/>
            <p:nvPr/>
          </p:nvSpPr>
          <p:spPr>
            <a:xfrm>
              <a:off x="1579588" y="4600120"/>
              <a:ext cx="10871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</a:t>
              </a:r>
              <a:endParaRPr lang="en-US" dirty="0"/>
            </a:p>
          </p:txBody>
        </p:sp>
        <p:pic>
          <p:nvPicPr>
            <p:cNvPr id="54" name="Picture 53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837C351C-F8F2-B775-5BD2-141D9FA4E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8872" b="76015"/>
            <a:stretch/>
          </p:blipFill>
          <p:spPr>
            <a:xfrm>
              <a:off x="2005634" y="4578606"/>
              <a:ext cx="471816" cy="574597"/>
            </a:xfrm>
            <a:prstGeom prst="rect">
              <a:avLst/>
            </a:prstGeom>
          </p:spPr>
        </p:pic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F91C838-B130-BB43-266F-2E03A1DAAD66}"/>
              </a:ext>
            </a:extLst>
          </p:cNvPr>
          <p:cNvCxnSpPr/>
          <p:nvPr/>
        </p:nvCxnSpPr>
        <p:spPr>
          <a:xfrm>
            <a:off x="8105503" y="1819017"/>
            <a:ext cx="0" cy="30557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B6FA8C-220B-15C9-228B-DFA5D45FB13C}"/>
              </a:ext>
            </a:extLst>
          </p:cNvPr>
          <p:cNvCxnSpPr>
            <a:cxnSpLocks/>
          </p:cNvCxnSpPr>
          <p:nvPr/>
        </p:nvCxnSpPr>
        <p:spPr>
          <a:xfrm>
            <a:off x="8088411" y="1843293"/>
            <a:ext cx="367135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FA226E1-8118-501B-D0E3-D090E13CDC7C}"/>
              </a:ext>
            </a:extLst>
          </p:cNvPr>
          <p:cNvCxnSpPr>
            <a:cxnSpLocks/>
          </p:cNvCxnSpPr>
          <p:nvPr/>
        </p:nvCxnSpPr>
        <p:spPr>
          <a:xfrm>
            <a:off x="8079865" y="4857639"/>
            <a:ext cx="367135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14:cNvPr>
              <p14:cNvContentPartPr/>
              <p14:nvPr/>
            </p14:nvContentPartPr>
            <p14:xfrm>
              <a:off x="8136623" y="2874411"/>
              <a:ext cx="1212480" cy="4633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565CE-0DC7-D2B7-5916-7362EC32A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983" y="2856771"/>
                <a:ext cx="1248120" cy="498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cartoon of a child thinking&#10;&#10;Description automatically generated">
            <a:extLst>
              <a:ext uri="{FF2B5EF4-FFF2-40B4-BE49-F238E27FC236}">
                <a16:creationId xmlns:a16="http://schemas.microsoft.com/office/drawing/2014/main" id="{E65C3F56-9B6D-4D41-616F-FC80B0BE4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20" t="7492" r="69079" b="76015"/>
          <a:stretch/>
        </p:blipFill>
        <p:spPr>
          <a:xfrm>
            <a:off x="2412060" y="1828641"/>
            <a:ext cx="464772" cy="574597"/>
          </a:xfrm>
          <a:prstGeom prst="rect">
            <a:avLst/>
          </a:prstGeom>
        </p:spPr>
      </p:pic>
      <p:pic>
        <p:nvPicPr>
          <p:cNvPr id="6" name="Picture 5" descr="A cartoon of a child thinking&#10;&#10;Description automatically generated">
            <a:extLst>
              <a:ext uri="{FF2B5EF4-FFF2-40B4-BE49-F238E27FC236}">
                <a16:creationId xmlns:a16="http://schemas.microsoft.com/office/drawing/2014/main" id="{CE475239-12F9-9ADA-B4F0-A7D695F33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0" t="9484" r="45855" b="77716"/>
          <a:stretch/>
        </p:blipFill>
        <p:spPr>
          <a:xfrm>
            <a:off x="3014257" y="1873110"/>
            <a:ext cx="438456" cy="445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2477E1-5E35-5EC7-E04B-BB494949AE00}"/>
              </a:ext>
            </a:extLst>
          </p:cNvPr>
          <p:cNvSpPr/>
          <p:nvPr/>
        </p:nvSpPr>
        <p:spPr>
          <a:xfrm>
            <a:off x="2994379" y="1873110"/>
            <a:ext cx="475767" cy="4757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E82E73-8466-0D02-696C-B92CF4C79DA6}"/>
              </a:ext>
            </a:extLst>
          </p:cNvPr>
          <p:cNvCxnSpPr/>
          <p:nvPr/>
        </p:nvCxnSpPr>
        <p:spPr>
          <a:xfrm>
            <a:off x="4680812" y="5478530"/>
            <a:ext cx="24841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E10BBC-AA0C-8C0C-49A2-ABE851138571}"/>
              </a:ext>
            </a:extLst>
          </p:cNvPr>
          <p:cNvCxnSpPr>
            <a:cxnSpLocks/>
          </p:cNvCxnSpPr>
          <p:nvPr/>
        </p:nvCxnSpPr>
        <p:spPr>
          <a:xfrm flipV="1">
            <a:off x="5922872" y="5351367"/>
            <a:ext cx="0" cy="124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EFB844-81B2-BC6A-A338-9678257B41F5}"/>
              </a:ext>
            </a:extLst>
          </p:cNvPr>
          <p:cNvGrpSpPr/>
          <p:nvPr/>
        </p:nvGrpSpPr>
        <p:grpSpPr>
          <a:xfrm>
            <a:off x="5433551" y="5516496"/>
            <a:ext cx="1087157" cy="529343"/>
            <a:chOff x="1579588" y="5540309"/>
            <a:chExt cx="1087157" cy="5293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6F8CA4-BCC0-0D00-A19B-5912D7E3448D}"/>
                </a:ext>
              </a:extLst>
            </p:cNvPr>
            <p:cNvSpPr txBox="1"/>
            <p:nvPr/>
          </p:nvSpPr>
          <p:spPr>
            <a:xfrm>
              <a:off x="1579588" y="5540309"/>
              <a:ext cx="10871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V(     )</a:t>
              </a:r>
              <a:endParaRPr lang="en-US" dirty="0"/>
            </a:p>
          </p:txBody>
        </p:sp>
        <p:pic>
          <p:nvPicPr>
            <p:cNvPr id="18" name="Picture 17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0DFD054B-6A0C-28FF-EF97-16E43DD2F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1" t="9016" r="45546" b="76015"/>
            <a:stretch/>
          </p:blipFill>
          <p:spPr>
            <a:xfrm>
              <a:off x="2010388" y="5548145"/>
              <a:ext cx="431619" cy="5215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9DF279B-D106-7889-6046-8218F5947CA0}"/>
                  </a:ext>
                </a:extLst>
              </p14:cNvPr>
              <p14:cNvContentPartPr/>
              <p14:nvPr/>
            </p14:nvContentPartPr>
            <p14:xfrm>
              <a:off x="9367251" y="2891109"/>
              <a:ext cx="1165320" cy="1454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9DF279B-D106-7889-6046-8218F5947C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49611" y="2873469"/>
                <a:ext cx="1200960" cy="14896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4AD6A1F-7363-13EB-3627-9E0FC1420012}"/>
              </a:ext>
            </a:extLst>
          </p:cNvPr>
          <p:cNvSpPr txBox="1"/>
          <p:nvPr/>
        </p:nvSpPr>
        <p:spPr>
          <a:xfrm rot="16200000">
            <a:off x="7171675" y="3109840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Evidence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C59144-56BD-A341-2413-9F5745257C12}"/>
              </a:ext>
            </a:extLst>
          </p:cNvPr>
          <p:cNvSpPr txBox="1"/>
          <p:nvPr/>
        </p:nvSpPr>
        <p:spPr>
          <a:xfrm>
            <a:off x="9482060" y="4884878"/>
            <a:ext cx="866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pic>
        <p:nvPicPr>
          <p:cNvPr id="29" name="Picture 28" descr="A cartoon of a child thinking&#10;&#10;Description automatically generated">
            <a:extLst>
              <a:ext uri="{FF2B5EF4-FFF2-40B4-BE49-F238E27FC236}">
                <a16:creationId xmlns:a16="http://schemas.microsoft.com/office/drawing/2014/main" id="{EF167140-2329-12FE-FA27-D03661B29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0" t="7492" r="68872" b="76015"/>
          <a:stretch/>
        </p:blipFill>
        <p:spPr>
          <a:xfrm>
            <a:off x="11381243" y="1210596"/>
            <a:ext cx="471816" cy="574597"/>
          </a:xfrm>
          <a:prstGeom prst="rect">
            <a:avLst/>
          </a:prstGeom>
        </p:spPr>
      </p:pic>
      <p:pic>
        <p:nvPicPr>
          <p:cNvPr id="31" name="Picture 30" descr="A cartoon of a child thinking&#10;&#10;Description automatically generated">
            <a:extLst>
              <a:ext uri="{FF2B5EF4-FFF2-40B4-BE49-F238E27FC236}">
                <a16:creationId xmlns:a16="http://schemas.microsoft.com/office/drawing/2014/main" id="{E7F309CC-A3AD-67CD-B09C-D5307C40B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1" t="9016" r="45546" b="76015"/>
          <a:stretch/>
        </p:blipFill>
        <p:spPr>
          <a:xfrm>
            <a:off x="11370903" y="4968649"/>
            <a:ext cx="431619" cy="5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E65C3F56-9B6D-4D41-616F-FC80B0BE4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t="7492" r="69079" b="76015"/>
            <a:stretch/>
          </p:blipFill>
          <p:spPr>
            <a:xfrm>
              <a:off x="2412060" y="1828641"/>
              <a:ext cx="464772" cy="574597"/>
            </a:xfrm>
            <a:prstGeom prst="rect">
              <a:avLst/>
            </a:prstGeom>
          </p:spPr>
        </p:pic>
        <p:pic>
          <p:nvPicPr>
            <p:cNvPr id="6" name="Picture 5" descr="A cartoon of a child thinking&#10;&#10;Description automatically generated">
              <a:extLst>
                <a:ext uri="{FF2B5EF4-FFF2-40B4-BE49-F238E27FC236}">
                  <a16:creationId xmlns:a16="http://schemas.microsoft.com/office/drawing/2014/main" id="{CE475239-12F9-9ADA-B4F0-A7D695F33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0" t="9484" r="45855" b="77716"/>
            <a:stretch/>
          </p:blipFill>
          <p:spPr>
            <a:xfrm>
              <a:off x="3014257" y="1873110"/>
              <a:ext cx="438456" cy="4459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2477E1-5E35-5EC7-E04B-BB494949AE00}"/>
                </a:ext>
              </a:extLst>
            </p:cNvPr>
            <p:cNvSpPr/>
            <p:nvPr/>
          </p:nvSpPr>
          <p:spPr>
            <a:xfrm>
              <a:off x="2994379" y="1873110"/>
              <a:ext cx="475767" cy="4757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B33AA4-7A4A-0541-FD8C-A0486B511BE6}"/>
              </a:ext>
            </a:extLst>
          </p:cNvPr>
          <p:cNvGrpSpPr/>
          <p:nvPr/>
        </p:nvGrpSpPr>
        <p:grpSpPr>
          <a:xfrm>
            <a:off x="7103972" y="1314676"/>
            <a:ext cx="2484120" cy="4701739"/>
            <a:chOff x="4680812" y="1344100"/>
            <a:chExt cx="2484120" cy="470173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236CD07-9A76-AA6F-1007-602455045BEB}"/>
                </a:ext>
              </a:extLst>
            </p:cNvPr>
            <p:cNvSpPr/>
            <p:nvPr/>
          </p:nvSpPr>
          <p:spPr>
            <a:xfrm>
              <a:off x="5478372" y="1344100"/>
              <a:ext cx="889000" cy="1553839"/>
            </a:xfrm>
            <a:custGeom>
              <a:avLst/>
              <a:gdLst>
                <a:gd name="connsiteX0" fmla="*/ 0 w 2484120"/>
                <a:gd name="connsiteY0" fmla="*/ 1234440 h 1234440"/>
                <a:gd name="connsiteX1" fmla="*/ 1295400 w 2484120"/>
                <a:gd name="connsiteY1" fmla="*/ 0 h 1234440"/>
                <a:gd name="connsiteX2" fmla="*/ 2484120 w 2484120"/>
                <a:gd name="connsiteY2" fmla="*/ 1234440 h 1234440"/>
                <a:gd name="connsiteX3" fmla="*/ 2484120 w 2484120"/>
                <a:gd name="connsiteY3" fmla="*/ 1234440 h 123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1234440">
                  <a:moveTo>
                    <a:pt x="0" y="1234440"/>
                  </a:moveTo>
                  <a:cubicBezTo>
                    <a:pt x="440690" y="617220"/>
                    <a:pt x="881380" y="0"/>
                    <a:pt x="1295400" y="0"/>
                  </a:cubicBezTo>
                  <a:cubicBezTo>
                    <a:pt x="1709420" y="0"/>
                    <a:pt x="2484120" y="1234440"/>
                    <a:pt x="2484120" y="1234440"/>
                  </a:cubicBezTo>
                  <a:lnTo>
                    <a:pt x="2484120" y="1234440"/>
                  </a:lnTo>
                </a:path>
              </a:pathLst>
            </a:custGeom>
            <a:solidFill>
              <a:srgbClr val="FF0000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724D249-1F68-E75B-AACC-9E335959084D}"/>
                </a:ext>
              </a:extLst>
            </p:cNvPr>
            <p:cNvSpPr/>
            <p:nvPr/>
          </p:nvSpPr>
          <p:spPr>
            <a:xfrm>
              <a:off x="4875686" y="5051369"/>
              <a:ext cx="2080966" cy="434006"/>
            </a:xfrm>
            <a:custGeom>
              <a:avLst/>
              <a:gdLst>
                <a:gd name="connsiteX0" fmla="*/ 0 w 2484120"/>
                <a:gd name="connsiteY0" fmla="*/ 1234440 h 1234440"/>
                <a:gd name="connsiteX1" fmla="*/ 1295400 w 2484120"/>
                <a:gd name="connsiteY1" fmla="*/ 0 h 1234440"/>
                <a:gd name="connsiteX2" fmla="*/ 2484120 w 2484120"/>
                <a:gd name="connsiteY2" fmla="*/ 1234440 h 1234440"/>
                <a:gd name="connsiteX3" fmla="*/ 2484120 w 2484120"/>
                <a:gd name="connsiteY3" fmla="*/ 1234440 h 123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1234440">
                  <a:moveTo>
                    <a:pt x="0" y="1234440"/>
                  </a:moveTo>
                  <a:cubicBezTo>
                    <a:pt x="440690" y="617220"/>
                    <a:pt x="881380" y="0"/>
                    <a:pt x="1295400" y="0"/>
                  </a:cubicBezTo>
                  <a:cubicBezTo>
                    <a:pt x="1709420" y="0"/>
                    <a:pt x="2484120" y="1234440"/>
                    <a:pt x="2484120" y="1234440"/>
                  </a:cubicBezTo>
                  <a:lnTo>
                    <a:pt x="2484120" y="1234440"/>
                  </a:lnTo>
                </a:path>
              </a:pathLst>
            </a:custGeom>
            <a:solidFill>
              <a:srgbClr val="7FA3D2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FFAE7F-0682-E3A1-A4F7-94B3C4EC3E97}"/>
                </a:ext>
              </a:extLst>
            </p:cNvPr>
            <p:cNvCxnSpPr/>
            <p:nvPr/>
          </p:nvCxnSpPr>
          <p:spPr>
            <a:xfrm>
              <a:off x="4680812" y="29008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CD66F-5125-AEDA-641D-BB7F51EDF917}"/>
                </a:ext>
              </a:extLst>
            </p:cNvPr>
            <p:cNvCxnSpPr/>
            <p:nvPr/>
          </p:nvCxnSpPr>
          <p:spPr>
            <a:xfrm>
              <a:off x="4680812" y="54785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FEA8DF-5323-A018-44A1-49E161F3E9F1}"/>
                </a:ext>
              </a:extLst>
            </p:cNvPr>
            <p:cNvCxnSpPr/>
            <p:nvPr/>
          </p:nvCxnSpPr>
          <p:spPr>
            <a:xfrm flipV="1">
              <a:off x="5922872" y="27736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71B1E9-77E9-18E5-FE6E-E56AE7DBB4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872" y="53513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B2556E6-D6D1-0B65-2D51-C41F2305C717}"/>
                </a:ext>
              </a:extLst>
            </p:cNvPr>
            <p:cNvGrpSpPr/>
            <p:nvPr/>
          </p:nvGrpSpPr>
          <p:grpSpPr>
            <a:xfrm>
              <a:off x="5435048" y="2949364"/>
              <a:ext cx="1087157" cy="574597"/>
              <a:chOff x="1579588" y="4578606"/>
              <a:chExt cx="1087157" cy="57459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F09809-0822-A527-315C-168DDCB248F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10871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</a:t>
                </a:r>
                <a:endParaRPr lang="en-US" dirty="0"/>
              </a:p>
            </p:txBody>
          </p:sp>
          <p:pic>
            <p:nvPicPr>
              <p:cNvPr id="47" name="Picture 46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3F08428B-C5DF-0632-E729-923259575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E716ED8-445A-8A87-2693-2612531B3C86}"/>
                </a:ext>
              </a:extLst>
            </p:cNvPr>
            <p:cNvGrpSpPr/>
            <p:nvPr/>
          </p:nvGrpSpPr>
          <p:grpSpPr>
            <a:xfrm>
              <a:off x="5433551" y="5516496"/>
              <a:ext cx="1087157" cy="529343"/>
              <a:chOff x="1579588" y="5540309"/>
              <a:chExt cx="1087157" cy="52934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727F93-864F-5416-A9CF-54CCACE0CE5F}"/>
                  </a:ext>
                </a:extLst>
              </p:cNvPr>
              <p:cNvSpPr txBox="1"/>
              <p:nvPr/>
            </p:nvSpPr>
            <p:spPr>
              <a:xfrm>
                <a:off x="1579588" y="5540309"/>
                <a:ext cx="10871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</a:t>
                </a:r>
                <a:r>
                  <a:rPr lang="en-US" sz="2800"/>
                  <a:t>(     )</a:t>
                </a:r>
                <a:endParaRPr lang="en-US" dirty="0"/>
              </a:p>
            </p:txBody>
          </p:sp>
          <p:pic>
            <p:nvPicPr>
              <p:cNvPr id="44" name="Picture 43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F49ABC6-B97C-F18E-A46B-9F341404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31" t="9016" r="45546" b="76015"/>
              <a:stretch/>
            </p:blipFill>
            <p:spPr>
              <a:xfrm>
                <a:off x="2010388" y="5548145"/>
                <a:ext cx="431619" cy="5215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860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Intuition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85AD82-2283-CC6D-1CBA-AC0AAEB17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642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241F1-2891-6844-4FC3-B90CE9F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538AF-2C53-C983-B15F-B6361767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F556-E16E-5602-067F-1D503533033A}"/>
              </a:ext>
            </a:extLst>
          </p:cNvPr>
          <p:cNvSpPr txBox="1"/>
          <p:nvPr/>
        </p:nvSpPr>
        <p:spPr>
          <a:xfrm>
            <a:off x="1210575" y="6155916"/>
            <a:ext cx="1098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 See Jang, Sharma, </a:t>
            </a:r>
            <a:r>
              <a:rPr lang="en-US" sz="1400" dirty="0" err="1"/>
              <a:t>Drugowitsch</a:t>
            </a:r>
            <a:r>
              <a:rPr lang="en-US" sz="1400" dirty="0"/>
              <a:t> (2021, </a:t>
            </a:r>
            <a:r>
              <a:rPr lang="en-US" sz="1400" dirty="0" err="1"/>
              <a:t>eLife</a:t>
            </a:r>
            <a:r>
              <a:rPr lang="en-US" sz="1400" dirty="0"/>
              <a:t>); Callaway, Rangel, Griffiths (2021,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Bio)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040D35C-0822-D5B3-4118-6E5A7E188CB2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FC487E-3E7A-FF6F-084F-FAC972724DDB}"/>
              </a:ext>
            </a:extLst>
          </p:cNvPr>
          <p:cNvGrpSpPr/>
          <p:nvPr/>
        </p:nvGrpSpPr>
        <p:grpSpPr>
          <a:xfrm>
            <a:off x="2168142" y="1816540"/>
            <a:ext cx="3677465" cy="3180606"/>
            <a:chOff x="506982" y="1344100"/>
            <a:chExt cx="3677465" cy="31806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7232E3-F975-5D05-C72E-C23EA02048C1}"/>
                </a:ext>
              </a:extLst>
            </p:cNvPr>
            <p:cNvGrpSpPr/>
            <p:nvPr/>
          </p:nvGrpSpPr>
          <p:grpSpPr>
            <a:xfrm>
              <a:off x="506982" y="2994421"/>
              <a:ext cx="1320919" cy="1530285"/>
              <a:chOff x="2285458" y="3547849"/>
              <a:chExt cx="1320919" cy="1530285"/>
            </a:xfrm>
          </p:grpSpPr>
          <p:pic>
            <p:nvPicPr>
              <p:cNvPr id="22" name="Picture 21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A9CFD3B9-9EF3-2832-1CBD-CC71949FB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56512" r="65496"/>
              <a:stretch/>
            </p:blipFill>
            <p:spPr>
              <a:xfrm>
                <a:off x="2285458" y="3547849"/>
                <a:ext cx="1170488" cy="15150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82F3A9-5D0F-B75B-0310-A1460B30851D}"/>
                  </a:ext>
                </a:extLst>
              </p:cNvPr>
              <p:cNvSpPr/>
              <p:nvPr/>
            </p:nvSpPr>
            <p:spPr>
              <a:xfrm>
                <a:off x="3267698" y="4556627"/>
                <a:ext cx="338679" cy="5215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Cloud Callout 29">
              <a:extLst>
                <a:ext uri="{FF2B5EF4-FFF2-40B4-BE49-F238E27FC236}">
                  <a16:creationId xmlns:a16="http://schemas.microsoft.com/office/drawing/2014/main" id="{267E027E-FA26-7A7C-C468-9CAF561D9C54}"/>
                </a:ext>
              </a:extLst>
            </p:cNvPr>
            <p:cNvSpPr/>
            <p:nvPr/>
          </p:nvSpPr>
          <p:spPr>
            <a:xfrm>
              <a:off x="1685041" y="1344100"/>
              <a:ext cx="2499406" cy="1536471"/>
            </a:xfrm>
            <a:prstGeom prst="cloudCallout">
              <a:avLst>
                <a:gd name="adj1" fmla="val -51320"/>
                <a:gd name="adj2" fmla="val 6349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B33AA4-7A4A-0541-FD8C-A0486B511BE6}"/>
              </a:ext>
            </a:extLst>
          </p:cNvPr>
          <p:cNvGrpSpPr/>
          <p:nvPr/>
        </p:nvGrpSpPr>
        <p:grpSpPr>
          <a:xfrm>
            <a:off x="7103972" y="1314676"/>
            <a:ext cx="2484120" cy="4701739"/>
            <a:chOff x="4680812" y="1344100"/>
            <a:chExt cx="2484120" cy="470173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236CD07-9A76-AA6F-1007-602455045BEB}"/>
                </a:ext>
              </a:extLst>
            </p:cNvPr>
            <p:cNvSpPr/>
            <p:nvPr/>
          </p:nvSpPr>
          <p:spPr>
            <a:xfrm>
              <a:off x="5478372" y="1344100"/>
              <a:ext cx="889000" cy="1553839"/>
            </a:xfrm>
            <a:custGeom>
              <a:avLst/>
              <a:gdLst>
                <a:gd name="connsiteX0" fmla="*/ 0 w 2484120"/>
                <a:gd name="connsiteY0" fmla="*/ 1234440 h 1234440"/>
                <a:gd name="connsiteX1" fmla="*/ 1295400 w 2484120"/>
                <a:gd name="connsiteY1" fmla="*/ 0 h 1234440"/>
                <a:gd name="connsiteX2" fmla="*/ 2484120 w 2484120"/>
                <a:gd name="connsiteY2" fmla="*/ 1234440 h 1234440"/>
                <a:gd name="connsiteX3" fmla="*/ 2484120 w 2484120"/>
                <a:gd name="connsiteY3" fmla="*/ 1234440 h 123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1234440">
                  <a:moveTo>
                    <a:pt x="0" y="1234440"/>
                  </a:moveTo>
                  <a:cubicBezTo>
                    <a:pt x="440690" y="617220"/>
                    <a:pt x="881380" y="0"/>
                    <a:pt x="1295400" y="0"/>
                  </a:cubicBezTo>
                  <a:cubicBezTo>
                    <a:pt x="1709420" y="0"/>
                    <a:pt x="2484120" y="1234440"/>
                    <a:pt x="2484120" y="1234440"/>
                  </a:cubicBezTo>
                  <a:lnTo>
                    <a:pt x="2484120" y="1234440"/>
                  </a:lnTo>
                </a:path>
              </a:pathLst>
            </a:custGeom>
            <a:solidFill>
              <a:srgbClr val="FF0000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724D249-1F68-E75B-AACC-9E335959084D}"/>
                </a:ext>
              </a:extLst>
            </p:cNvPr>
            <p:cNvSpPr/>
            <p:nvPr/>
          </p:nvSpPr>
          <p:spPr>
            <a:xfrm>
              <a:off x="4875686" y="5051369"/>
              <a:ext cx="2080966" cy="434006"/>
            </a:xfrm>
            <a:custGeom>
              <a:avLst/>
              <a:gdLst>
                <a:gd name="connsiteX0" fmla="*/ 0 w 2484120"/>
                <a:gd name="connsiteY0" fmla="*/ 1234440 h 1234440"/>
                <a:gd name="connsiteX1" fmla="*/ 1295400 w 2484120"/>
                <a:gd name="connsiteY1" fmla="*/ 0 h 1234440"/>
                <a:gd name="connsiteX2" fmla="*/ 2484120 w 2484120"/>
                <a:gd name="connsiteY2" fmla="*/ 1234440 h 1234440"/>
                <a:gd name="connsiteX3" fmla="*/ 2484120 w 2484120"/>
                <a:gd name="connsiteY3" fmla="*/ 1234440 h 123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1234440">
                  <a:moveTo>
                    <a:pt x="0" y="1234440"/>
                  </a:moveTo>
                  <a:cubicBezTo>
                    <a:pt x="440690" y="617220"/>
                    <a:pt x="881380" y="0"/>
                    <a:pt x="1295400" y="0"/>
                  </a:cubicBezTo>
                  <a:cubicBezTo>
                    <a:pt x="1709420" y="0"/>
                    <a:pt x="2484120" y="1234440"/>
                    <a:pt x="2484120" y="1234440"/>
                  </a:cubicBezTo>
                  <a:lnTo>
                    <a:pt x="2484120" y="1234440"/>
                  </a:lnTo>
                </a:path>
              </a:pathLst>
            </a:custGeom>
            <a:solidFill>
              <a:srgbClr val="7FA3D2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FFAE7F-0682-E3A1-A4F7-94B3C4EC3E97}"/>
                </a:ext>
              </a:extLst>
            </p:cNvPr>
            <p:cNvCxnSpPr/>
            <p:nvPr/>
          </p:nvCxnSpPr>
          <p:spPr>
            <a:xfrm>
              <a:off x="4680812" y="2900842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CD66F-5125-AEDA-641D-BB7F51EDF917}"/>
                </a:ext>
              </a:extLst>
            </p:cNvPr>
            <p:cNvCxnSpPr/>
            <p:nvPr/>
          </p:nvCxnSpPr>
          <p:spPr>
            <a:xfrm>
              <a:off x="4680812" y="5478530"/>
              <a:ext cx="24841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FEA8DF-5323-A018-44A1-49E161F3E9F1}"/>
                </a:ext>
              </a:extLst>
            </p:cNvPr>
            <p:cNvCxnSpPr/>
            <p:nvPr/>
          </p:nvCxnSpPr>
          <p:spPr>
            <a:xfrm flipV="1">
              <a:off x="5922872" y="2773680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71B1E9-77E9-18E5-FE6E-E56AE7DBB4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872" y="5351367"/>
              <a:ext cx="0" cy="1242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B2556E6-D6D1-0B65-2D51-C41F2305C717}"/>
                </a:ext>
              </a:extLst>
            </p:cNvPr>
            <p:cNvGrpSpPr/>
            <p:nvPr/>
          </p:nvGrpSpPr>
          <p:grpSpPr>
            <a:xfrm>
              <a:off x="5435048" y="2949364"/>
              <a:ext cx="1087157" cy="574597"/>
              <a:chOff x="1579588" y="4578606"/>
              <a:chExt cx="1087157" cy="57459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F09809-0822-A527-315C-168DDCB248FE}"/>
                  </a:ext>
                </a:extLst>
              </p:cNvPr>
              <p:cNvSpPr txBox="1"/>
              <p:nvPr/>
            </p:nvSpPr>
            <p:spPr>
              <a:xfrm>
                <a:off x="1579588" y="4600120"/>
                <a:ext cx="10871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V(     )</a:t>
                </a:r>
                <a:endParaRPr lang="en-US" dirty="0"/>
              </a:p>
            </p:txBody>
          </p:sp>
          <p:pic>
            <p:nvPicPr>
              <p:cNvPr id="47" name="Picture 46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3F08428B-C5DF-0632-E729-923259575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0" t="7492" r="68872" b="76015"/>
              <a:stretch/>
            </p:blipFill>
            <p:spPr>
              <a:xfrm>
                <a:off x="2005634" y="4578606"/>
                <a:ext cx="471816" cy="574597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E716ED8-445A-8A87-2693-2612531B3C86}"/>
                </a:ext>
              </a:extLst>
            </p:cNvPr>
            <p:cNvGrpSpPr/>
            <p:nvPr/>
          </p:nvGrpSpPr>
          <p:grpSpPr>
            <a:xfrm>
              <a:off x="5433551" y="5516496"/>
              <a:ext cx="1087157" cy="529343"/>
              <a:chOff x="1579588" y="5540309"/>
              <a:chExt cx="1087157" cy="52934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727F93-864F-5416-A9CF-54CCACE0CE5F}"/>
                  </a:ext>
                </a:extLst>
              </p:cNvPr>
              <p:cNvSpPr txBox="1"/>
              <p:nvPr/>
            </p:nvSpPr>
            <p:spPr>
              <a:xfrm>
                <a:off x="1579588" y="5540309"/>
                <a:ext cx="10871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</a:t>
                </a:r>
                <a:r>
                  <a:rPr lang="en-US" sz="2800"/>
                  <a:t>(     )</a:t>
                </a:r>
                <a:endParaRPr lang="en-US" dirty="0"/>
              </a:p>
            </p:txBody>
          </p:sp>
          <p:pic>
            <p:nvPicPr>
              <p:cNvPr id="44" name="Picture 43" descr="A cartoon of a child thinking&#10;&#10;Description automatically generated">
                <a:extLst>
                  <a:ext uri="{FF2B5EF4-FFF2-40B4-BE49-F238E27FC236}">
                    <a16:creationId xmlns:a16="http://schemas.microsoft.com/office/drawing/2014/main" id="{FF49ABC6-B97C-F18E-A46B-9F341404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31" t="9016" r="45546" b="76015"/>
              <a:stretch/>
            </p:blipFill>
            <p:spPr>
              <a:xfrm>
                <a:off x="2010388" y="5548145"/>
                <a:ext cx="431619" cy="521507"/>
              </a:xfrm>
              <a:prstGeom prst="rect">
                <a:avLst/>
              </a:prstGeom>
            </p:spPr>
          </p:pic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56B6D16-F7F2-5B75-64EA-CEBA193D456F}"/>
              </a:ext>
            </a:extLst>
          </p:cNvPr>
          <p:cNvSpPr/>
          <p:nvPr/>
        </p:nvSpPr>
        <p:spPr>
          <a:xfrm>
            <a:off x="2623930" y="4322101"/>
            <a:ext cx="346450" cy="130819"/>
          </a:xfrm>
          <a:prstGeom prst="rect">
            <a:avLst/>
          </a:prstGeom>
          <a:solidFill>
            <a:srgbClr val="FFE0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CFBB4B3-BFA3-4A1A-EAC3-FDF03BC7A636}"/>
                  </a:ext>
                </a:extLst>
              </p14:cNvPr>
              <p14:cNvContentPartPr/>
              <p14:nvPr/>
            </p14:nvContentPartPr>
            <p14:xfrm>
              <a:off x="2661424" y="4348230"/>
              <a:ext cx="249840" cy="132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CFBB4B3-BFA3-4A1A-EAC3-FDF03BC7A6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784" y="4339230"/>
                <a:ext cx="267480" cy="1501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A4F36E3-A839-B278-58B6-7914503A17AA}"/>
              </a:ext>
            </a:extLst>
          </p:cNvPr>
          <p:cNvSpPr/>
          <p:nvPr/>
        </p:nvSpPr>
        <p:spPr>
          <a:xfrm>
            <a:off x="6572626" y="1002142"/>
            <a:ext cx="5619374" cy="512459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9ACFD9-473F-B4F6-C970-DFB99A5B19F7}"/>
              </a:ext>
            </a:extLst>
          </p:cNvPr>
          <p:cNvSpPr/>
          <p:nvPr/>
        </p:nvSpPr>
        <p:spPr>
          <a:xfrm>
            <a:off x="3894407" y="177700"/>
            <a:ext cx="4727788" cy="80018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22B8F1-531A-8F56-218B-75AAD6510027}"/>
              </a:ext>
            </a:extLst>
          </p:cNvPr>
          <p:cNvSpPr txBox="1"/>
          <p:nvPr/>
        </p:nvSpPr>
        <p:spPr>
          <a:xfrm>
            <a:off x="4156272" y="2283165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???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5247C4-5156-482E-9E1C-F334B9F7B4C1}"/>
              </a:ext>
            </a:extLst>
          </p:cNvPr>
          <p:cNvSpPr/>
          <p:nvPr/>
        </p:nvSpPr>
        <p:spPr>
          <a:xfrm>
            <a:off x="3193562" y="1570313"/>
            <a:ext cx="2714611" cy="20826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Explanation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Explanation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Explanation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”Goal-relevant” evidence accumulation: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Attention modulates information most relevant for the goal of the decision-maker, not value.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5816184" y="6140927"/>
            <a:ext cx="6375816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Sepulveda, Usher, Davies, Benson, </a:t>
            </a:r>
            <a:r>
              <a:rPr lang="en-US" sz="1400" dirty="0" err="1"/>
              <a:t>Ortoleva</a:t>
            </a:r>
            <a:r>
              <a:rPr lang="en-US" sz="1400" dirty="0"/>
              <a:t>, De Martino (2020, </a:t>
            </a:r>
            <a:r>
              <a:rPr lang="en-US" sz="1400" dirty="0" err="1"/>
              <a:t>eLife</a:t>
            </a:r>
            <a:r>
              <a:rPr lang="en-US" sz="1400" dirty="0"/>
              <a:t>)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Explanation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”Goal-relevant” evidence accumulation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Attention modulates </a:t>
                </a:r>
                <a:r>
                  <a:rPr lang="en-US" sz="2000" u="sng" dirty="0"/>
                  <a:t>information</a:t>
                </a:r>
                <a:r>
                  <a:rPr lang="en-US" sz="2000" dirty="0"/>
                  <a:t> most relevant for the goal of the decision-maker, not value.</a:t>
                </a:r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5816184" y="6140927"/>
            <a:ext cx="6375816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Sepulveda, Usher, Davies, Benson, </a:t>
            </a:r>
            <a:r>
              <a:rPr lang="en-US" sz="1400" dirty="0" err="1"/>
              <a:t>Ortoleva</a:t>
            </a:r>
            <a:r>
              <a:rPr lang="en-US" sz="1400" dirty="0"/>
              <a:t>, De Martino (2020, </a:t>
            </a:r>
            <a:r>
              <a:rPr lang="en-US" sz="1400" dirty="0" err="1"/>
              <a:t>eLife</a:t>
            </a:r>
            <a:r>
              <a:rPr lang="en-US" sz="1400" dirty="0"/>
              <a:t>)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Explanation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”Goal-relevant” evidence accumulation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5816184" y="6140927"/>
            <a:ext cx="6375816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Sepulveda, Usher, Davies, Benson, </a:t>
            </a:r>
            <a:r>
              <a:rPr lang="en-US" sz="1400" dirty="0" err="1"/>
              <a:t>Ortoleva</a:t>
            </a:r>
            <a:r>
              <a:rPr lang="en-US" sz="1400" dirty="0"/>
              <a:t>, De Martino (2020, </a:t>
            </a:r>
            <a:r>
              <a:rPr lang="en-US" sz="1400" dirty="0" err="1"/>
              <a:t>eLife</a:t>
            </a:r>
            <a:r>
              <a:rPr lang="en-US" sz="1400" dirty="0"/>
              <a:t>)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582-A5DF-2006-8C7F-C6C3FA16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Explanation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𝐸𝑣𝑖𝑑𝑒𝑛𝑐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”Goal-relevant” evidence accumulation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 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715781-25DA-3507-74E2-FD8B33DC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49" y="1295401"/>
                <a:ext cx="10981426" cy="4920476"/>
              </a:xfr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5812A-EADF-B2CA-44CB-433CC615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FC954-39C1-C6CD-D686-0967E724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DAC1-AF58-FD07-9725-B54F5F425560}"/>
              </a:ext>
            </a:extLst>
          </p:cNvPr>
          <p:cNvSpPr txBox="1"/>
          <p:nvPr/>
        </p:nvSpPr>
        <p:spPr>
          <a:xfrm>
            <a:off x="5816184" y="6140927"/>
            <a:ext cx="6375816" cy="3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/>
              <a:t>Sepulveda, Usher, Davies, Benson, </a:t>
            </a:r>
            <a:r>
              <a:rPr lang="en-US" sz="1400" dirty="0" err="1"/>
              <a:t>Ortoleva</a:t>
            </a:r>
            <a:r>
              <a:rPr lang="en-US" sz="1400" dirty="0"/>
              <a:t>, De Martino (2020, </a:t>
            </a:r>
            <a:r>
              <a:rPr lang="en-US" sz="1400" dirty="0" err="1"/>
              <a:t>eLife</a:t>
            </a:r>
            <a:r>
              <a:rPr lang="en-US" sz="1400" dirty="0"/>
              <a:t>)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4228D69-86E5-B111-3FC4-E4DFF34E615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4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8172752" y="6155916"/>
            <a:ext cx="401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BB6F159-F8DF-9611-104C-2D1AEC84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35010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0AC-8FFA-B65C-1854-3D6DEF43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849"/>
            <a:ext cx="12192000" cy="652792"/>
          </a:xfrm>
        </p:spPr>
        <p:txBody>
          <a:bodyPr>
            <a:noAutofit/>
          </a:bodyPr>
          <a:lstStyle/>
          <a:p>
            <a:r>
              <a:rPr lang="en-US" sz="2800" dirty="0"/>
              <a:t>Are people </a:t>
            </a:r>
            <a:r>
              <a:rPr lang="en-US" sz="2800" u="sng" dirty="0"/>
              <a:t>always</a:t>
            </a:r>
            <a:r>
              <a:rPr lang="en-US" sz="2800" dirty="0"/>
              <a:t> accumulating “goal-relevant” information in losses?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97D80-5940-BBA9-BE91-9E61D1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E688-29CD-9A93-A10E-6CEFAEDC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DF627-2BD0-34E8-B5EE-60E612329AAB}"/>
              </a:ext>
            </a:extLst>
          </p:cNvPr>
          <p:cNvSpPr txBox="1"/>
          <p:nvPr/>
        </p:nvSpPr>
        <p:spPr>
          <a:xfrm>
            <a:off x="7387280" y="6108836"/>
            <a:ext cx="348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Armel, </a:t>
            </a:r>
            <a:r>
              <a:rPr lang="en-US" sz="1400" dirty="0" err="1"/>
              <a:t>Beaumel</a:t>
            </a:r>
            <a:r>
              <a:rPr lang="en-US" sz="1400" dirty="0"/>
              <a:t>, and Rangel (2008, JDM)</a:t>
            </a:r>
          </a:p>
        </p:txBody>
      </p:sp>
      <p:pic>
        <p:nvPicPr>
          <p:cNvPr id="18" name="Picture 17" descr="A graph of the same number&#10;&#10;Description automatically generated with medium confidence">
            <a:extLst>
              <a:ext uri="{FF2B5EF4-FFF2-40B4-BE49-F238E27FC236}">
                <a16:creationId xmlns:a16="http://schemas.microsoft.com/office/drawing/2014/main" id="{B1621279-6B24-09B1-5FD6-4B4B0EC6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07" y="1992304"/>
            <a:ext cx="4327294" cy="287339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51C6E4A-C566-DED4-AF8D-8510D086EA67}"/>
              </a:ext>
            </a:extLst>
          </p:cNvPr>
          <p:cNvGrpSpPr/>
          <p:nvPr/>
        </p:nvGrpSpPr>
        <p:grpSpPr>
          <a:xfrm>
            <a:off x="1266299" y="1992304"/>
            <a:ext cx="4059043" cy="2500017"/>
            <a:chOff x="6803795" y="2054374"/>
            <a:chExt cx="4059043" cy="250001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30B2CCF-41EF-EE72-FEF0-3DA1AA7BACCC}"/>
                </a:ext>
              </a:extLst>
            </p:cNvPr>
            <p:cNvGrpSpPr/>
            <p:nvPr/>
          </p:nvGrpSpPr>
          <p:grpSpPr>
            <a:xfrm>
              <a:off x="6803795" y="2054374"/>
              <a:ext cx="4059043" cy="2500017"/>
              <a:chOff x="605287" y="1177740"/>
              <a:chExt cx="4059043" cy="250001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4E7E8A9-1057-9F34-9F5C-345A3064C1E2}"/>
                  </a:ext>
                </a:extLst>
              </p:cNvPr>
              <p:cNvSpPr/>
              <p:nvPr/>
            </p:nvSpPr>
            <p:spPr>
              <a:xfrm>
                <a:off x="605287" y="1177740"/>
                <a:ext cx="4059043" cy="250001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2" descr="Harry Potter Bertie Botts – The Confectionary">
                <a:extLst>
                  <a:ext uri="{FF2B5EF4-FFF2-40B4-BE49-F238E27FC236}">
                    <a16:creationId xmlns:a16="http://schemas.microsoft.com/office/drawing/2014/main" id="{8DF1E9B0-38F0-63EA-64C8-5A0E487F6C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63" t="31667" r="18209" b="50000"/>
              <a:stretch/>
            </p:blipFill>
            <p:spPr bwMode="auto">
              <a:xfrm>
                <a:off x="1187939" y="1954220"/>
                <a:ext cx="1104901" cy="947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Harry Potter Bertie Botts – The Confectionary">
                <a:extLst>
                  <a:ext uri="{FF2B5EF4-FFF2-40B4-BE49-F238E27FC236}">
                    <a16:creationId xmlns:a16="http://schemas.microsoft.com/office/drawing/2014/main" id="{F93FC7BA-2436-8E96-6D3D-18F1447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54" t="31667" b="50000"/>
              <a:stretch/>
            </p:blipFill>
            <p:spPr bwMode="auto">
              <a:xfrm>
                <a:off x="3161587" y="1954219"/>
                <a:ext cx="923926" cy="947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539EEA-0BC7-35C8-FCB8-5B60CC71833C}"/>
                </a:ext>
              </a:extLst>
            </p:cNvPr>
            <p:cNvSpPr txBox="1"/>
            <p:nvPr/>
          </p:nvSpPr>
          <p:spPr>
            <a:xfrm>
              <a:off x="8344816" y="4185059"/>
              <a:ext cx="97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Free RT</a:t>
              </a:r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F050D28-439F-C543-282E-8DE974B4B2D4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D791-D698-F74B-FDF2-62BD7AE1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CAE24-DFC5-724C-67AB-6211F2BC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49" y="1295401"/>
            <a:ext cx="10981426" cy="1880204"/>
          </a:xfrm>
        </p:spPr>
        <p:txBody>
          <a:bodyPr>
            <a:normAutofit/>
          </a:bodyPr>
          <a:lstStyle/>
          <a:p>
            <a:r>
              <a:rPr lang="en-US" sz="2800" dirty="0"/>
              <a:t>Contrary to one of the assumptions of the </a:t>
            </a:r>
            <a:r>
              <a:rPr lang="en-US" sz="2800" dirty="0" err="1"/>
              <a:t>aDDM</a:t>
            </a:r>
            <a:r>
              <a:rPr lang="en-US" sz="2800" dirty="0"/>
              <a:t>, we find evidence of attentional amplification of the </a:t>
            </a:r>
            <a:r>
              <a:rPr lang="en-US" sz="2800" dirty="0" err="1"/>
              <a:t>nonfixated</a:t>
            </a:r>
            <a:r>
              <a:rPr lang="en-US" sz="2800" dirty="0"/>
              <a:t> option in choices between losses: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1125-F85E-CBBB-7540-691D412D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E52A-70BA-B4A0-1F51-FB231340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441BF-5CD0-77A4-38C7-C727C8E05E9B}"/>
              </a:ext>
            </a:extLst>
          </p:cNvPr>
          <p:cNvGrpSpPr/>
          <p:nvPr/>
        </p:nvGrpSpPr>
        <p:grpSpPr>
          <a:xfrm>
            <a:off x="7603736" y="2421626"/>
            <a:ext cx="4473964" cy="1460511"/>
            <a:chOff x="7342787" y="2824487"/>
            <a:chExt cx="4473964" cy="14605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48248-FABA-0D1A-A91A-D3AB288F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787" y="2824487"/>
              <a:ext cx="2170204" cy="14468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FEAC0B-98A4-67A4-79C7-4BC87A5E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984" y="2824487"/>
              <a:ext cx="2190767" cy="1460511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07BF32-C4B7-1428-AE6B-AFDE08D8751B}"/>
              </a:ext>
            </a:extLst>
          </p:cNvPr>
          <p:cNvSpPr txBox="1">
            <a:spLocks/>
          </p:cNvSpPr>
          <p:nvPr/>
        </p:nvSpPr>
        <p:spPr>
          <a:xfrm>
            <a:off x="375249" y="2438400"/>
            <a:ext cx="7233017" cy="4054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Attention to an option still pushes choice towards that option, even in losses.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aDDM</a:t>
            </a:r>
            <a:r>
              <a:rPr lang="en-US" sz="2400" dirty="0"/>
              <a:t> is capable of capturing these effects if we relax the boundaries on its attention parameter.</a:t>
            </a:r>
          </a:p>
          <a:p>
            <a:endParaRPr lang="en-US" sz="2400" dirty="0"/>
          </a:p>
          <a:p>
            <a:r>
              <a:rPr lang="en-US" sz="2400" dirty="0"/>
              <a:t>This leaves a puzzle about how attention may be affecting our decision process in choices between losses.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E81BB9-0AD8-53DE-B5CE-DA53BABCF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6" t="50740" b="4010"/>
          <a:stretch/>
        </p:blipFill>
        <p:spPr>
          <a:xfrm>
            <a:off x="8844436" y="4025422"/>
            <a:ext cx="2071166" cy="1298861"/>
          </a:xfrm>
          <a:prstGeom prst="rect">
            <a:avLst/>
          </a:prstGeom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3FCE629-CE96-B261-CF7A-2C2363CE3F8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48" name="Picture 47" descr="A blue donut with a blue frosting&#10;&#10;Description automatically generated">
            <a:extLst>
              <a:ext uri="{FF2B5EF4-FFF2-40B4-BE49-F238E27FC236}">
                <a16:creationId xmlns:a16="http://schemas.microsoft.com/office/drawing/2014/main" id="{FA4D32DB-67F9-F79E-7EBE-5D1E33E28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2" y="5586077"/>
            <a:ext cx="1612511" cy="64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0E66C0-34B6-7617-66BA-678595D7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D0EB52-478C-C58B-26CB-59531DF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E8F5DB-C85F-38FD-2AF1-6337085A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4" y="141851"/>
            <a:ext cx="7772400" cy="2146586"/>
          </a:xfrm>
          <a:prstGeom prst="rect">
            <a:avLst/>
          </a:prstGeom>
        </p:spPr>
      </p:pic>
      <p:pic>
        <p:nvPicPr>
          <p:cNvPr id="7" name="Picture 6" descr="A pie chart with text&#10;&#10;Description automatically generated">
            <a:extLst>
              <a:ext uri="{FF2B5EF4-FFF2-40B4-BE49-F238E27FC236}">
                <a16:creationId xmlns:a16="http://schemas.microsoft.com/office/drawing/2014/main" id="{2E0F8DC6-62F8-7F4F-C116-CECE87E87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77" y="2343818"/>
            <a:ext cx="7772400" cy="409367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73CB2C-41DC-1ADA-451C-C3242A29F686}"/>
              </a:ext>
            </a:extLst>
          </p:cNvPr>
          <p:cNvGrpSpPr/>
          <p:nvPr/>
        </p:nvGrpSpPr>
        <p:grpSpPr>
          <a:xfrm>
            <a:off x="6562165" y="3195634"/>
            <a:ext cx="1337022" cy="1353314"/>
            <a:chOff x="6562165" y="3195634"/>
            <a:chExt cx="1337022" cy="135331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C5685A4-9FE0-3A1F-818B-9E761FD2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7661" y="3195634"/>
              <a:ext cx="7684" cy="135331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6B1FA7-178B-CE3A-68D7-9F7B5D08B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2165" y="4289612"/>
              <a:ext cx="1337022" cy="2362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FB1AAB3-3D20-3278-EBDB-2A54AD1ECDB6}"/>
                </a:ext>
              </a:extLst>
            </p:cNvPr>
            <p:cNvSpPr/>
            <p:nvPr/>
          </p:nvSpPr>
          <p:spPr>
            <a:xfrm>
              <a:off x="6589059" y="3209081"/>
              <a:ext cx="1306286" cy="1067084"/>
            </a:xfrm>
            <a:custGeom>
              <a:avLst/>
              <a:gdLst>
                <a:gd name="connsiteX0" fmla="*/ 0 w 1306286"/>
                <a:gd name="connsiteY0" fmla="*/ 1067084 h 1067084"/>
                <a:gd name="connsiteX1" fmla="*/ 53788 w 1306286"/>
                <a:gd name="connsiteY1" fmla="*/ 851931 h 1067084"/>
                <a:gd name="connsiteX2" fmla="*/ 161365 w 1306286"/>
                <a:gd name="connsiteY2" fmla="*/ 648304 h 1067084"/>
                <a:gd name="connsiteX3" fmla="*/ 288151 w 1306286"/>
                <a:gd name="connsiteY3" fmla="*/ 483097 h 1067084"/>
                <a:gd name="connsiteX4" fmla="*/ 499462 w 1306286"/>
                <a:gd name="connsiteY4" fmla="*/ 275628 h 1067084"/>
                <a:gd name="connsiteX5" fmla="*/ 706931 w 1306286"/>
                <a:gd name="connsiteY5" fmla="*/ 148842 h 1067084"/>
                <a:gd name="connsiteX6" fmla="*/ 972030 w 1306286"/>
                <a:gd name="connsiteY6" fmla="*/ 41265 h 1067084"/>
                <a:gd name="connsiteX7" fmla="*/ 1187183 w 1306286"/>
                <a:gd name="connsiteY7" fmla="*/ 2845 h 1067084"/>
                <a:gd name="connsiteX8" fmla="*/ 1306286 w 1306286"/>
                <a:gd name="connsiteY8" fmla="*/ 2845 h 1067084"/>
                <a:gd name="connsiteX9" fmla="*/ 1306286 w 1306286"/>
                <a:gd name="connsiteY9" fmla="*/ 2845 h 106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6286" h="1067084">
                  <a:moveTo>
                    <a:pt x="0" y="1067084"/>
                  </a:moveTo>
                  <a:cubicBezTo>
                    <a:pt x="13447" y="994406"/>
                    <a:pt x="26894" y="921728"/>
                    <a:pt x="53788" y="851931"/>
                  </a:cubicBezTo>
                  <a:cubicBezTo>
                    <a:pt x="80682" y="782134"/>
                    <a:pt x="122305" y="709776"/>
                    <a:pt x="161365" y="648304"/>
                  </a:cubicBezTo>
                  <a:cubicBezTo>
                    <a:pt x="200426" y="586832"/>
                    <a:pt x="231802" y="545210"/>
                    <a:pt x="288151" y="483097"/>
                  </a:cubicBezTo>
                  <a:cubicBezTo>
                    <a:pt x="344500" y="420984"/>
                    <a:pt x="429665" y="331337"/>
                    <a:pt x="499462" y="275628"/>
                  </a:cubicBezTo>
                  <a:cubicBezTo>
                    <a:pt x="569259" y="219919"/>
                    <a:pt x="628170" y="187903"/>
                    <a:pt x="706931" y="148842"/>
                  </a:cubicBezTo>
                  <a:cubicBezTo>
                    <a:pt x="785692" y="109781"/>
                    <a:pt x="891988" y="65598"/>
                    <a:pt x="972030" y="41265"/>
                  </a:cubicBezTo>
                  <a:cubicBezTo>
                    <a:pt x="1052072" y="16932"/>
                    <a:pt x="1131474" y="9248"/>
                    <a:pt x="1187183" y="2845"/>
                  </a:cubicBezTo>
                  <a:cubicBezTo>
                    <a:pt x="1242892" y="-3558"/>
                    <a:pt x="1306286" y="2845"/>
                    <a:pt x="1306286" y="2845"/>
                  </a:cubicBezTo>
                  <a:lnTo>
                    <a:pt x="1306286" y="2845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B55C5-958A-8F94-F206-38C784619F73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0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D1EF48A-2E48-1F90-1603-60D0858C4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2173533"/>
            <a:ext cx="6018531" cy="3289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4"/>
                <a:stretch>
                  <a:fillRect l="-1553" t="-476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1566228D-8D95-E7DC-8F81-E4EE7385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738B1-F6D9-8794-55E7-337DCED31C1C}"/>
              </a:ext>
            </a:extLst>
          </p:cNvPr>
          <p:cNvSpPr txBox="1"/>
          <p:nvPr/>
        </p:nvSpPr>
        <p:spPr>
          <a:xfrm>
            <a:off x="10538028" y="197362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Left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C7465-9412-4487-83EA-CBF053B898CB}"/>
              </a:ext>
            </a:extLst>
          </p:cNvPr>
          <p:cNvSpPr txBox="1"/>
          <p:nvPr/>
        </p:nvSpPr>
        <p:spPr>
          <a:xfrm>
            <a:off x="10388948" y="5002241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Right</a:t>
            </a:r>
          </a:p>
        </p:txBody>
      </p:sp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8ED406-19A5-8B08-F268-80A3479CEBE7}"/>
              </a:ext>
            </a:extLst>
          </p:cNvPr>
          <p:cNvGrpSpPr/>
          <p:nvPr/>
        </p:nvGrpSpPr>
        <p:grpSpPr>
          <a:xfrm>
            <a:off x="117452" y="2470641"/>
            <a:ext cx="3758850" cy="3993051"/>
            <a:chOff x="117452" y="2470641"/>
            <a:chExt cx="3758850" cy="39930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1ADC05-C631-7573-D6D0-17641C5F8CBD}"/>
                </a:ext>
              </a:extLst>
            </p:cNvPr>
            <p:cNvGrpSpPr/>
            <p:nvPr/>
          </p:nvGrpSpPr>
          <p:grpSpPr>
            <a:xfrm>
              <a:off x="347856" y="2470641"/>
              <a:ext cx="2865913" cy="3072955"/>
              <a:chOff x="347856" y="2470641"/>
              <a:chExt cx="2865913" cy="30729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average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≈0.53 (.005) 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0B9BE8-9726-8F8A-2E6B-DE9326ED9F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997" y="2470641"/>
                    <a:ext cx="2669642" cy="3810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26" t="-7937" b="-253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72DE-F0C2-E517-A8D0-B6C0171B0C4B}"/>
                  </a:ext>
                </a:extLst>
              </p:cNvPr>
              <p:cNvSpPr txBox="1"/>
              <p:nvPr/>
            </p:nvSpPr>
            <p:spPr>
              <a:xfrm>
                <a:off x="347856" y="5143486"/>
                <a:ext cx="28659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1. Attentional Discounting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9E2354-DCBD-0F65-0591-5DBDD1C31641}"/>
                </a:ext>
              </a:extLst>
            </p:cNvPr>
            <p:cNvSpPr txBox="1"/>
            <p:nvPr/>
          </p:nvSpPr>
          <p:spPr>
            <a:xfrm>
              <a:off x="117452" y="6155915"/>
              <a:ext cx="375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Bhatnagar, </a:t>
              </a:r>
              <a:r>
                <a:rPr lang="en-US" sz="1400" dirty="0" err="1"/>
                <a:t>Orquin</a:t>
              </a:r>
              <a:r>
                <a:rPr lang="en-US" sz="1400" dirty="0"/>
                <a:t> (2022, J Exp Psychol Gen)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D2279D-BC9C-B23F-EB59-AF9CF203EFA0}"/>
              </a:ext>
            </a:extLst>
          </p:cNvPr>
          <p:cNvGrpSpPr/>
          <p:nvPr/>
        </p:nvGrpSpPr>
        <p:grpSpPr>
          <a:xfrm>
            <a:off x="4672298" y="1587681"/>
            <a:ext cx="7160115" cy="4876012"/>
            <a:chOff x="4672298" y="1587681"/>
            <a:chExt cx="7160115" cy="4876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9039339" y="5147314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5086762" y="5147314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8DF93D-5829-E328-3082-4971F8BB4A83}"/>
                </a:ext>
              </a:extLst>
            </p:cNvPr>
            <p:cNvSpPr txBox="1"/>
            <p:nvPr/>
          </p:nvSpPr>
          <p:spPr>
            <a:xfrm>
              <a:off x="6505039" y="6155916"/>
              <a:ext cx="3542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Smith, </a:t>
              </a:r>
              <a:r>
                <a:rPr lang="en-US" sz="1400" dirty="0" err="1"/>
                <a:t>Krajbich</a:t>
              </a:r>
              <a:r>
                <a:rPr lang="en-US" sz="1400" dirty="0"/>
                <a:t> (2018, J Exp Psychol Gen)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63380C-6D50-1AB4-1D02-BA9D2429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9865" y="1587681"/>
              <a:ext cx="3452548" cy="3225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CBBFC-5145-3ED3-F118-AA130F48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2298" y="1634618"/>
              <a:ext cx="3297440" cy="3131531"/>
            </a:xfrm>
            <a:prstGeom prst="rect">
              <a:avLst/>
            </a:prstGeom>
          </p:spPr>
        </p:pic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9CA75DE-38E4-4F85-9680-2979C2BE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AA88-D91D-BB40-D194-A5620DD9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0C777-3CAB-4E36-586F-3F27D8E7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B0BA-CF6D-CECB-7817-9672F5B5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  <p:pic>
        <p:nvPicPr>
          <p:cNvPr id="2054" name="Picture 6" descr="Lottery Tickets - Yale Daily News">
            <a:extLst>
              <a:ext uri="{FF2B5EF4-FFF2-40B4-BE49-F238E27FC236}">
                <a16:creationId xmlns:a16="http://schemas.microsoft.com/office/drawing/2014/main" id="{08E03BCD-134D-246C-BFF9-2D909CA1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1" y="1285305"/>
            <a:ext cx="4729850" cy="45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289EB-322A-A722-3D38-A7D776786312}"/>
              </a:ext>
            </a:extLst>
          </p:cNvPr>
          <p:cNvSpPr txBox="1"/>
          <p:nvPr/>
        </p:nvSpPr>
        <p:spPr>
          <a:xfrm>
            <a:off x="1398138" y="6152015"/>
            <a:ext cx="1079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Smith, </a:t>
            </a:r>
            <a:r>
              <a:rPr lang="en-US" sz="1400" dirty="0" err="1"/>
              <a:t>Krajbich</a:t>
            </a:r>
            <a:r>
              <a:rPr lang="en-US" sz="1400" dirty="0"/>
              <a:t> (2018, J Exp Psychol Gen); Bhatnagar, </a:t>
            </a:r>
            <a:r>
              <a:rPr lang="en-US" sz="1400" dirty="0" err="1"/>
              <a:t>Orquin</a:t>
            </a:r>
            <a:r>
              <a:rPr lang="en-US" sz="1400" dirty="0"/>
              <a:t> (2022, J Exp Psychol Gen); Fiedler, </a:t>
            </a:r>
            <a:r>
              <a:rPr lang="en-US" sz="1400" dirty="0" err="1"/>
              <a:t>Glöckner</a:t>
            </a:r>
            <a:r>
              <a:rPr lang="en-US" sz="1400" dirty="0"/>
              <a:t> (2012, Front Psychol)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E62E3B4-EB2F-F2F4-7473-A28BCB67FD20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  <p:pic>
        <p:nvPicPr>
          <p:cNvPr id="12" name="Picture 2" descr="Fictional Functional Snacks | The New Yorker">
            <a:extLst>
              <a:ext uri="{FF2B5EF4-FFF2-40B4-BE49-F238E27FC236}">
                <a16:creationId xmlns:a16="http://schemas.microsoft.com/office/drawing/2014/main" id="{C562F6D9-6010-FD81-6E67-25E2623B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314"/>
          <a:stretch/>
        </p:blipFill>
        <p:spPr bwMode="auto">
          <a:xfrm>
            <a:off x="1801626" y="1794510"/>
            <a:ext cx="3044693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993-C9D7-9993-F082-2DBD9BBF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F42B-91FD-E164-2890-87C0C30C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9274-9A61-731E-AD90-A939D5B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Amazon.com : Jelly Belly Harry Potter Bertie Bott's, 1.2 Ounce (Pack of 8)  : Jelly Beans : Grocery &amp; Gourmet Food">
            <a:extLst>
              <a:ext uri="{FF2B5EF4-FFF2-40B4-BE49-F238E27FC236}">
                <a16:creationId xmlns:a16="http://schemas.microsoft.com/office/drawing/2014/main" id="{6FD447D6-EF1B-59AF-810D-5BD9F6B2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84" y="914400"/>
            <a:ext cx="462523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9C4C79-21A7-0777-25C9-9EE230A53C37}"/>
              </a:ext>
            </a:extLst>
          </p:cNvPr>
          <p:cNvGrpSpPr/>
          <p:nvPr/>
        </p:nvGrpSpPr>
        <p:grpSpPr>
          <a:xfrm>
            <a:off x="1573833" y="914398"/>
            <a:ext cx="7401354" cy="5198015"/>
            <a:chOff x="1095345" y="88974"/>
            <a:chExt cx="8228349" cy="63017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28C3BB-272B-A887-9548-7940D377C82E}"/>
                </a:ext>
              </a:extLst>
            </p:cNvPr>
            <p:cNvSpPr/>
            <p:nvPr/>
          </p:nvSpPr>
          <p:spPr>
            <a:xfrm>
              <a:off x="2210937" y="88974"/>
              <a:ext cx="3885061" cy="312300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E6B919-1E1C-04B7-41DA-F36390740DC6}"/>
                </a:ext>
              </a:extLst>
            </p:cNvPr>
            <p:cNvSpPr/>
            <p:nvPr/>
          </p:nvSpPr>
          <p:spPr>
            <a:xfrm>
              <a:off x="6095998" y="88975"/>
              <a:ext cx="3227696" cy="6203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10731F-2D18-89EF-8378-18E2F0D3704D}"/>
                </a:ext>
              </a:extLst>
            </p:cNvPr>
            <p:cNvSpPr/>
            <p:nvPr/>
          </p:nvSpPr>
          <p:spPr>
            <a:xfrm>
              <a:off x="3138986" y="3972840"/>
              <a:ext cx="2957014" cy="241792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61E44-CCA2-D453-F35C-B5F0151F1455}"/>
                </a:ext>
              </a:extLst>
            </p:cNvPr>
            <p:cNvSpPr/>
            <p:nvPr/>
          </p:nvSpPr>
          <p:spPr>
            <a:xfrm>
              <a:off x="1095345" y="3211978"/>
              <a:ext cx="2957013" cy="76086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C57FF44-3D10-78D5-0393-E2F8942F27F1}"/>
              </a:ext>
            </a:extLst>
          </p:cNvPr>
          <p:cNvSpPr txBox="1">
            <a:spLocks/>
          </p:cNvSpPr>
          <p:nvPr/>
        </p:nvSpPr>
        <p:spPr>
          <a:xfrm>
            <a:off x="2079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Brenden 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4A5C8-F485-B15A-2CE9-B6E0F200B8C7}"/>
              </a:ext>
            </a:extLst>
          </p:cNvPr>
          <p:cNvGrpSpPr/>
          <p:nvPr/>
        </p:nvGrpSpPr>
        <p:grpSpPr>
          <a:xfrm>
            <a:off x="2761782" y="1365427"/>
            <a:ext cx="6691880" cy="4488173"/>
            <a:chOff x="2761782" y="1365427"/>
            <a:chExt cx="6691880" cy="4488173"/>
          </a:xfrm>
        </p:grpSpPr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EAE7123-F3F0-5837-C22A-F9D732979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354" b="184"/>
            <a:stretch/>
          </p:blipFill>
          <p:spPr>
            <a:xfrm>
              <a:off x="2761782" y="1365427"/>
              <a:ext cx="6691880" cy="4488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56AFE3-1919-6846-9FF2-5EA0714FAF32}"/>
                </a:ext>
              </a:extLst>
            </p:cNvPr>
            <p:cNvSpPr/>
            <p:nvPr/>
          </p:nvSpPr>
          <p:spPr>
            <a:xfrm>
              <a:off x="3290400" y="1936800"/>
              <a:ext cx="6055200" cy="29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084F0E5-4256-F82B-1130-5718B6830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r="19756" b="12343"/>
          <a:stretch/>
        </p:blipFill>
        <p:spPr>
          <a:xfrm>
            <a:off x="6213600" y="1365428"/>
            <a:ext cx="1899141" cy="3941421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1B66C91-979A-6163-EA7A-613DBB956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6" b="12193"/>
          <a:stretch/>
        </p:blipFill>
        <p:spPr>
          <a:xfrm>
            <a:off x="2761783" y="1365427"/>
            <a:ext cx="3451817" cy="394817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3" b="12343"/>
          <a:stretch/>
        </p:blipFill>
        <p:spPr>
          <a:xfrm>
            <a:off x="8112741" y="1365428"/>
            <a:ext cx="1317475" cy="39414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42238"/>
                <a:ext cx="1219199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/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5C852-F019-F0C2-5BA7-24BC807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58"/>
                <a:ext cx="12191999" cy="369332"/>
              </a:xfrm>
              <a:prstGeom prst="rect">
                <a:avLst/>
              </a:prstGeom>
              <a:blipFill>
                <a:blip r:embed="rId5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/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84722-0E87-E6B1-6F60-0C7E055F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6" y="2290845"/>
                <a:ext cx="18991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FF0AD03-B1B5-0B59-7A86-ADF3D8AF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1" y="6492875"/>
            <a:ext cx="8151961" cy="365125"/>
          </a:xfrm>
        </p:spPr>
        <p:txBody>
          <a:bodyPr/>
          <a:lstStyle/>
          <a:p>
            <a:pPr algn="l"/>
            <a:r>
              <a:rPr lang="en-US" dirty="0"/>
              <a:t>Brenden Eum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/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7F76E-2931-2AD3-CFD3-C10B23FA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91" y="2290845"/>
                <a:ext cx="181707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13643</TotalTime>
  <Words>1324</Words>
  <Application>Microsoft Macintosh PowerPoint</Application>
  <PresentationFormat>Widescreen</PresentationFormat>
  <Paragraphs>300</Paragraphs>
  <Slides>42</Slides>
  <Notes>2</Notes>
  <HiddenSlides>4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Avenir LT Std 45 Book</vt:lpstr>
      <vt:lpstr>Calibri</vt:lpstr>
      <vt:lpstr>Cambria Math</vt:lpstr>
      <vt:lpstr>Office Theme</vt:lpstr>
      <vt:lpstr>Attentional Amplification in Losses: an aDDM Puzzle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PowerPoint Presentation</vt:lpstr>
      <vt:lpstr>PowerPoint Presentation</vt:lpstr>
      <vt:lpstr>Basic Psychometrics</vt:lpstr>
      <vt:lpstr>Fixation Properties</vt:lpstr>
      <vt:lpstr>Attentional Choice Biases</vt:lpstr>
      <vt:lpstr>Attentional Choice Biases</vt:lpstr>
      <vt:lpstr>PowerPoint Presentation</vt:lpstr>
      <vt:lpstr>PowerPoint Presentation</vt:lpstr>
      <vt:lpstr>Psychometrics</vt:lpstr>
      <vt:lpstr>Fixation Properties</vt:lpstr>
      <vt:lpstr>PowerPoint Presentation</vt:lpstr>
      <vt:lpstr>Attentional Choice Biases</vt:lpstr>
      <vt:lpstr>aDDM Parameter Estimates</vt:lpstr>
      <vt:lpstr>PowerPoint Presentation</vt:lpstr>
      <vt:lpstr>PowerPoint Presentation</vt:lpstr>
      <vt:lpstr>PowerPoint Presentation</vt:lpstr>
      <vt:lpstr>Intuition for θ∈(0,1)</vt:lpstr>
      <vt:lpstr>Intuition for θ∈(0,1)</vt:lpstr>
      <vt:lpstr>Intuition for θ∈(0,1)</vt:lpstr>
      <vt:lpstr>Intuition if θ&gt;1</vt:lpstr>
      <vt:lpstr>Intuition if θ&gt;1</vt:lpstr>
      <vt:lpstr>Potential Explanation</vt:lpstr>
      <vt:lpstr>Potential Explanation</vt:lpstr>
      <vt:lpstr>Potential Explanation</vt:lpstr>
      <vt:lpstr>Potential Explanation</vt:lpstr>
      <vt:lpstr>Potential Explanation</vt:lpstr>
      <vt:lpstr>Potential Explanation</vt:lpstr>
      <vt:lpstr>Are people always accumulating “goal-relevant” information in losses?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Brenden Eum</dc:creator>
  <cp:lastModifiedBy>Brenden Eum</cp:lastModifiedBy>
  <cp:revision>163</cp:revision>
  <dcterms:created xsi:type="dcterms:W3CDTF">2023-04-10T18:57:22Z</dcterms:created>
  <dcterms:modified xsi:type="dcterms:W3CDTF">2023-10-03T22:06:12Z</dcterms:modified>
</cp:coreProperties>
</file>